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6" r:id="rId4"/>
    <p:sldMasterId id="2147483660" r:id="rId5"/>
    <p:sldMasterId id="2147483710" r:id="rId6"/>
    <p:sldMasterId id="2147483678" r:id="rId7"/>
    <p:sldMasterId id="2147483715" r:id="rId8"/>
  </p:sldMasterIdLst>
  <p:notesMasterIdLst>
    <p:notesMasterId r:id="rId19"/>
  </p:notesMasterIdLst>
  <p:handoutMasterIdLst>
    <p:handoutMasterId r:id="rId20"/>
  </p:handoutMasterIdLst>
  <p:sldIdLst>
    <p:sldId id="301" r:id="rId9"/>
    <p:sldId id="284" r:id="rId10"/>
    <p:sldId id="295" r:id="rId11"/>
    <p:sldId id="259" r:id="rId12"/>
    <p:sldId id="303" r:id="rId13"/>
    <p:sldId id="261" r:id="rId14"/>
    <p:sldId id="304" r:id="rId15"/>
    <p:sldId id="294" r:id="rId16"/>
    <p:sldId id="302" r:id="rId17"/>
    <p:sldId id="296" r:id="rId18"/>
  </p:sldIdLst>
  <p:sldSz cx="9144000" cy="5143500" type="screen16x9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342CB1C6-907E-47E9-ADC0-3501A4ABD67E}">
          <p14:sldIdLst>
            <p14:sldId id="301"/>
            <p14:sldId id="284"/>
          </p14:sldIdLst>
        </p14:section>
        <p14:section name="GMP Doc Walk Through" id="{012600C6-AB24-4495-9F5F-54241F7FCA4D}">
          <p14:sldIdLst>
            <p14:sldId id="295"/>
          </p14:sldIdLst>
        </p14:section>
        <p14:section name="STIP Walk through" id="{5241DD64-D7CF-45DB-BE99-D73B95C0F9A0}">
          <p14:sldIdLst>
            <p14:sldId id="259"/>
            <p14:sldId id="303"/>
            <p14:sldId id="261"/>
            <p14:sldId id="304"/>
            <p14:sldId id="294"/>
            <p14:sldId id="302"/>
            <p14:sldId id="29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564">
          <p15:clr>
            <a:srgbClr val="A4A3A4"/>
          </p15:clr>
        </p15:guide>
        <p15:guide id="2" pos="28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05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79422" autoAdjust="0"/>
  </p:normalViewPr>
  <p:slideViewPr>
    <p:cSldViewPr snapToObjects="1">
      <p:cViewPr>
        <p:scale>
          <a:sx n="96" d="100"/>
          <a:sy n="96" d="100"/>
        </p:scale>
        <p:origin x="558" y="630"/>
      </p:cViewPr>
      <p:guideLst>
        <p:guide orient="horz" pos="564"/>
        <p:guide pos="28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101" d="100"/>
          <a:sy n="101" d="100"/>
        </p:scale>
        <p:origin x="355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15 Year NPV Benefits &amp;</a:t>
            </a:r>
            <a:r>
              <a:rPr lang="en-US" b="1" baseline="0"/>
              <a:t> Costs</a:t>
            </a:r>
            <a:r>
              <a:rPr lang="en-US" b="1"/>
              <a:t>  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'NPV BCA Sensitivity &amp; Charts'!$A$89</c:f>
              <c:strCache>
                <c:ptCount val="1"/>
                <c:pt idx="0">
                  <c:v>Distributed Automation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'NPV BCA Sensitivity &amp; Charts'!$B$88:$C$88</c:f>
              <c:strCache>
                <c:ptCount val="2"/>
                <c:pt idx="0">
                  <c:v>Benefits ($K)</c:v>
                </c:pt>
                <c:pt idx="1">
                  <c:v>Costs ($K)</c:v>
                </c:pt>
              </c:strCache>
            </c:strRef>
          </c:cat>
          <c:val>
            <c:numRef>
              <c:f>'NPV BCA Sensitivity &amp; Charts'!$B$89:$C$89</c:f>
              <c:numCache>
                <c:formatCode>"$"#,##0</c:formatCode>
                <c:ptCount val="2"/>
                <c:pt idx="0">
                  <c:v>13551</c:v>
                </c:pt>
                <c:pt idx="1">
                  <c:v>13632</c:v>
                </c:pt>
              </c:numCache>
            </c:numRef>
          </c:val>
        </c:ser>
        <c:ser>
          <c:idx val="1"/>
          <c:order val="1"/>
          <c:tx>
            <c:strRef>
              <c:f>'NPV BCA Sensitivity &amp; Charts'!$A$90</c:f>
              <c:strCache>
                <c:ptCount val="1"/>
                <c:pt idx="0">
                  <c:v>Grid Reliability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'NPV BCA Sensitivity &amp; Charts'!$B$88:$C$88</c:f>
              <c:strCache>
                <c:ptCount val="2"/>
                <c:pt idx="0">
                  <c:v>Benefits ($K)</c:v>
                </c:pt>
                <c:pt idx="1">
                  <c:v>Costs ($K)</c:v>
                </c:pt>
              </c:strCache>
            </c:strRef>
          </c:cat>
          <c:val>
            <c:numRef>
              <c:f>'NPV BCA Sensitivity &amp; Charts'!$B$90:$C$90</c:f>
              <c:numCache>
                <c:formatCode>"$"#,##0</c:formatCode>
                <c:ptCount val="2"/>
                <c:pt idx="0">
                  <c:v>7265</c:v>
                </c:pt>
                <c:pt idx="1">
                  <c:v>559</c:v>
                </c:pt>
              </c:numCache>
            </c:numRef>
          </c:val>
        </c:ser>
        <c:ser>
          <c:idx val="2"/>
          <c:order val="2"/>
          <c:tx>
            <c:strRef>
              <c:f>'NPV BCA Sensitivity &amp; Charts'!$A$91</c:f>
              <c:strCache>
                <c:ptCount val="1"/>
                <c:pt idx="0">
                  <c:v>Workforce &amp; Asset Management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'NPV BCA Sensitivity &amp; Charts'!$B$88:$C$88</c:f>
              <c:strCache>
                <c:ptCount val="2"/>
                <c:pt idx="0">
                  <c:v>Benefits ($K)</c:v>
                </c:pt>
                <c:pt idx="1">
                  <c:v>Costs ($K)</c:v>
                </c:pt>
              </c:strCache>
            </c:strRef>
          </c:cat>
          <c:val>
            <c:numRef>
              <c:f>'NPV BCA Sensitivity &amp; Charts'!$B$91:$C$91</c:f>
              <c:numCache>
                <c:formatCode>"$"#,##0</c:formatCode>
                <c:ptCount val="2"/>
                <c:pt idx="0">
                  <c:v>6625</c:v>
                </c:pt>
                <c:pt idx="1">
                  <c:v>365</c:v>
                </c:pt>
              </c:numCache>
            </c:numRef>
          </c:val>
        </c:ser>
        <c:ser>
          <c:idx val="3"/>
          <c:order val="3"/>
          <c:tx>
            <c:strRef>
              <c:f>'NPV BCA Sensitivity &amp; Charts'!$A$92</c:f>
              <c:strCache>
                <c:ptCount val="1"/>
                <c:pt idx="0">
                  <c:v>Customer Empowerment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'NPV BCA Sensitivity &amp; Charts'!$B$88:$C$88</c:f>
              <c:strCache>
                <c:ptCount val="2"/>
                <c:pt idx="0">
                  <c:v>Benefits ($K)</c:v>
                </c:pt>
                <c:pt idx="1">
                  <c:v>Costs ($K)</c:v>
                </c:pt>
              </c:strCache>
            </c:strRef>
          </c:cat>
          <c:val>
            <c:numRef>
              <c:f>'NPV BCA Sensitivity &amp; Charts'!$B$92:$C$92</c:f>
              <c:numCache>
                <c:formatCode>"$"#,##0</c:formatCode>
                <c:ptCount val="2"/>
                <c:pt idx="0">
                  <c:v>1987</c:v>
                </c:pt>
                <c:pt idx="1">
                  <c:v>2566</c:v>
                </c:pt>
              </c:numCache>
            </c:numRef>
          </c:val>
        </c:ser>
        <c:ser>
          <c:idx val="4"/>
          <c:order val="4"/>
          <c:tx>
            <c:strRef>
              <c:f>'NPV BCA Sensitivity &amp; Charts'!$A$93</c:f>
              <c:strCache>
                <c:ptCount val="1"/>
                <c:pt idx="0">
                  <c:v>DER Enablement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'NPV BCA Sensitivity &amp; Charts'!$B$88:$C$88</c:f>
              <c:strCache>
                <c:ptCount val="2"/>
                <c:pt idx="0">
                  <c:v>Benefits ($K)</c:v>
                </c:pt>
                <c:pt idx="1">
                  <c:v>Costs ($K)</c:v>
                </c:pt>
              </c:strCache>
            </c:strRef>
          </c:cat>
          <c:val>
            <c:numRef>
              <c:f>'NPV BCA Sensitivity &amp; Charts'!$B$93:$C$93</c:f>
              <c:numCache>
                <c:formatCode>"$"#,##0</c:formatCode>
                <c:ptCount val="2"/>
                <c:pt idx="0">
                  <c:v>106</c:v>
                </c:pt>
                <c:pt idx="1">
                  <c:v>3304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6946176"/>
        <c:axId val="66947712"/>
      </c:barChart>
      <c:catAx>
        <c:axId val="66946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947712"/>
        <c:crosses val="autoZero"/>
        <c:auto val="1"/>
        <c:lblAlgn val="ctr"/>
        <c:lblOffset val="100"/>
        <c:noMultiLvlLbl val="0"/>
      </c:catAx>
      <c:valAx>
        <c:axId val="66947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NPV (000's)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946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030509"/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8F6CE47-B2C7-42E4-A1F5-C9505267E588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90B51FA-B326-4E1D-A390-DA71AF984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987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7954C64-EA05-4CA6-9DE5-71503FF760FD}" type="datetimeFigureOut">
              <a:rPr lang="en-US" smtClean="0"/>
              <a:t>9/24/2015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6FDB4DF-847E-402E-8140-7B5CBCCD3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28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sz="1400" dirty="0" smtClean="0"/>
              <a:t>Objectives</a:t>
            </a:r>
            <a:r>
              <a:rPr lang="en-US" sz="1400" baseline="0" dirty="0" smtClean="0"/>
              <a:t> of Order:</a:t>
            </a:r>
            <a:endParaRPr lang="en-US" sz="1400" dirty="0" smtClean="0"/>
          </a:p>
          <a:p>
            <a:pPr marL="800100" lvl="1" indent="-342900">
              <a:buAutoNum type="arabicParenBoth"/>
            </a:pPr>
            <a:r>
              <a:rPr lang="en-US" sz="1400" dirty="0" smtClean="0"/>
              <a:t>reduce the effects of outages; </a:t>
            </a:r>
          </a:p>
          <a:p>
            <a:pPr marL="800100" lvl="1" indent="-342900">
              <a:buAutoNum type="arabicParenBoth"/>
            </a:pPr>
            <a:r>
              <a:rPr lang="en-US" sz="1400" dirty="0" smtClean="0"/>
              <a:t>optimize demand, which includes reducing system and customer costs; </a:t>
            </a:r>
          </a:p>
          <a:p>
            <a:pPr marL="800100" lvl="1" indent="-342900">
              <a:buAutoNum type="arabicParenBoth"/>
            </a:pPr>
            <a:r>
              <a:rPr lang="en-US" sz="1400" dirty="0" smtClean="0"/>
              <a:t>integrate distributed resources; and </a:t>
            </a:r>
          </a:p>
          <a:p>
            <a:pPr marL="800100" lvl="1" indent="-342900">
              <a:buAutoNum type="arabicParenBoth"/>
            </a:pPr>
            <a:r>
              <a:rPr lang="en-US" sz="1400" dirty="0" smtClean="0"/>
              <a:t>improve workforce and asset management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DB4DF-847E-402E-8140-7B5CBCCD32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412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 Peak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 </a:t>
            </a:r>
            <a:r>
              <a:rPr lang="x-none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0.05554 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 / kWh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Peak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 </a:t>
            </a:r>
            <a:r>
              <a:rPr lang="x-none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0.18231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x-none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 / kWh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Critical Peak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x-none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0.42639 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 / kWh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DB4DF-847E-402E-8140-7B5CBCCD32E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36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68304" y="1933575"/>
            <a:ext cx="8246533" cy="5461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5"/>
          <p:cNvSpPr>
            <a:spLocks noGrp="1"/>
          </p:cNvSpPr>
          <p:nvPr>
            <p:ph idx="1"/>
          </p:nvPr>
        </p:nvSpPr>
        <p:spPr>
          <a:xfrm>
            <a:off x="368303" y="2476501"/>
            <a:ext cx="8246533" cy="35242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485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85852"/>
            <a:ext cx="8229600" cy="3457575"/>
          </a:xfrm>
        </p:spPr>
        <p:txBody>
          <a:bodyPr vert="eaVert"/>
          <a:lstStyle>
            <a:lvl1pPr marL="457200" indent="-457200">
              <a:buFont typeface="Arial"/>
              <a:buChar char="•"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950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-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090698"/>
            <a:ext cx="8229600" cy="345272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baseline="0">
                <a:solidFill>
                  <a:srgbClr val="7F7F7F"/>
                </a:solidFill>
              </a:defRPr>
            </a:lvl1pPr>
            <a:lvl2pPr marL="45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412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- 3 C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57204" y="1113282"/>
            <a:ext cx="2552699" cy="34301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spcAft>
                <a:spcPts val="0"/>
              </a:spcAft>
              <a:buFontTx/>
              <a:buNone/>
              <a:defRPr lang="en-US" sz="1400" kern="1200" baseline="0" dirty="0" smtClean="0">
                <a:solidFill>
                  <a:srgbClr val="7F7F7F"/>
                </a:solidFill>
                <a:latin typeface="Arial"/>
                <a:ea typeface="ＭＳ Ｐゴシック" charset="0"/>
                <a:cs typeface="Arial"/>
              </a:defRPr>
            </a:lvl1pPr>
            <a:lvl2pPr>
              <a:spcAft>
                <a:spcPts val="0"/>
              </a:spcAft>
              <a:buFontTx/>
              <a:buNone/>
              <a:defRPr sz="1600"/>
            </a:lvl2pPr>
            <a:lvl3pPr>
              <a:spcAft>
                <a:spcPts val="0"/>
              </a:spcAft>
              <a:buFontTx/>
              <a:buNone/>
              <a:defRPr sz="1600"/>
            </a:lvl3pPr>
            <a:lvl4pPr>
              <a:spcAft>
                <a:spcPts val="0"/>
              </a:spcAft>
              <a:buFontTx/>
              <a:buNone/>
              <a:defRPr sz="1600"/>
            </a:lvl4pPr>
            <a:lvl5pPr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295655" y="1113282"/>
            <a:ext cx="2552699" cy="34301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spcAft>
                <a:spcPts val="0"/>
              </a:spcAft>
              <a:buFontTx/>
              <a:buNone/>
              <a:defRPr lang="en-US" sz="1400" kern="1200" baseline="0" dirty="0" smtClean="0">
                <a:solidFill>
                  <a:srgbClr val="7F7F7F"/>
                </a:solidFill>
                <a:latin typeface="Arial"/>
                <a:ea typeface="ＭＳ Ｐゴシック" charset="0"/>
                <a:cs typeface="Arial"/>
              </a:defRPr>
            </a:lvl1pPr>
            <a:lvl2pPr>
              <a:spcAft>
                <a:spcPts val="0"/>
              </a:spcAft>
              <a:buFontTx/>
              <a:buNone/>
              <a:defRPr sz="1600"/>
            </a:lvl2pPr>
            <a:lvl3pPr>
              <a:spcAft>
                <a:spcPts val="0"/>
              </a:spcAft>
              <a:buFontTx/>
              <a:buNone/>
              <a:defRPr sz="1600"/>
            </a:lvl3pPr>
            <a:lvl4pPr>
              <a:spcAft>
                <a:spcPts val="0"/>
              </a:spcAft>
              <a:buFontTx/>
              <a:buNone/>
              <a:defRPr sz="1600"/>
            </a:lvl4pPr>
            <a:lvl5pPr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134105" y="1113282"/>
            <a:ext cx="2552699" cy="34301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spcAft>
                <a:spcPts val="0"/>
              </a:spcAft>
              <a:buFontTx/>
              <a:buNone/>
              <a:defRPr lang="en-US" sz="1400" kern="1200" baseline="0" dirty="0" smtClean="0">
                <a:solidFill>
                  <a:srgbClr val="7F7F7F"/>
                </a:solidFill>
                <a:latin typeface="Arial"/>
                <a:ea typeface="ＭＳ Ｐゴシック" charset="0"/>
                <a:cs typeface="Arial"/>
              </a:defRPr>
            </a:lvl1pPr>
            <a:lvl2pPr>
              <a:spcAft>
                <a:spcPts val="0"/>
              </a:spcAft>
              <a:buFontTx/>
              <a:buNone/>
              <a:defRPr sz="1600"/>
            </a:lvl2pPr>
            <a:lvl3pPr>
              <a:spcAft>
                <a:spcPts val="0"/>
              </a:spcAft>
              <a:buFontTx/>
              <a:buNone/>
              <a:defRPr sz="1600"/>
            </a:lvl3pPr>
            <a:lvl4pPr>
              <a:spcAft>
                <a:spcPts val="0"/>
              </a:spcAft>
              <a:buFontTx/>
              <a:buNone/>
              <a:defRPr sz="1600"/>
            </a:lvl4pPr>
            <a:lvl5pPr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7398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- 2 C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57204" y="1088231"/>
            <a:ext cx="3740907" cy="34442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spcAft>
                <a:spcPts val="0"/>
              </a:spcAft>
              <a:buFontTx/>
              <a:buNone/>
              <a:defRPr lang="en-US" smtClean="0">
                <a:solidFill>
                  <a:schemeClr val="tx2"/>
                </a:solidFill>
              </a:defRPr>
            </a:lvl1pPr>
            <a:lvl2pPr>
              <a:spcAft>
                <a:spcPts val="0"/>
              </a:spcAft>
              <a:buFontTx/>
              <a:buNone/>
              <a:defRPr sz="1600"/>
            </a:lvl2pPr>
            <a:lvl3pPr>
              <a:spcAft>
                <a:spcPts val="0"/>
              </a:spcAft>
              <a:buFontTx/>
              <a:buNone/>
              <a:defRPr sz="1600"/>
            </a:lvl3pPr>
            <a:lvl4pPr>
              <a:spcAft>
                <a:spcPts val="0"/>
              </a:spcAft>
              <a:buFontTx/>
              <a:buNone/>
              <a:defRPr sz="1600"/>
            </a:lvl4pPr>
            <a:lvl5pPr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921368" y="1088112"/>
            <a:ext cx="3747018" cy="345531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buFontTx/>
              <a:buNone/>
              <a:defRPr lang="en-US" smtClean="0">
                <a:solidFill>
                  <a:schemeClr val="tx2"/>
                </a:solidFill>
              </a:defRPr>
            </a:lvl1pPr>
            <a:lvl2pPr algn="l">
              <a:buFontTx/>
              <a:buNone/>
              <a:defRPr sz="1600"/>
            </a:lvl2pPr>
            <a:lvl3pPr algn="l">
              <a:buFontTx/>
              <a:buNone/>
              <a:defRPr sz="1600"/>
            </a:lvl3pPr>
            <a:lvl4pPr algn="l">
              <a:buFontTx/>
              <a:buNone/>
              <a:defRPr sz="1600"/>
            </a:lvl4pPr>
            <a:lvl5pPr algn="l">
              <a:buFontTx/>
              <a:buNone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000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- 3 Cols w Im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997075" y="37909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entonSansF Boo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entonSansF Book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entonSansF Book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entonSansF Book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entonSansF Boo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entonSansF Boo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entonSansF Boo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entonSansF Boo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entonSansF Book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997075" y="37909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entonSansF Boo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entonSansF Book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entonSansF Book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entonSansF Book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entonSansF Boo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entonSansF Boo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entonSansF Boo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entonSansF Boo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entonSansF Book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997075" y="37909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entonSansF Boo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entonSansF Book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entonSansF Book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entonSansF Book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entonSansF Boo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entonSansF Boo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entonSansF Boo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entonSansF Boo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entonSansF Book" charset="0"/>
                <a:ea typeface="ＭＳ Ｐゴシック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7"/>
          </p:nvPr>
        </p:nvSpPr>
        <p:spPr>
          <a:xfrm>
            <a:off x="457200" y="1090137"/>
            <a:ext cx="8229600" cy="10580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5"/>
          </p:nvPr>
        </p:nvSpPr>
        <p:spPr>
          <a:xfrm>
            <a:off x="453810" y="2326800"/>
            <a:ext cx="2526458" cy="124658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1"/>
          </p:nvPr>
        </p:nvSpPr>
        <p:spPr>
          <a:xfrm>
            <a:off x="448305" y="3621730"/>
            <a:ext cx="2536898" cy="267890"/>
          </a:xfrm>
          <a:prstGeom prst="rect">
            <a:avLst/>
          </a:prstGeom>
          <a:solidFill>
            <a:srgbClr val="1F497D"/>
          </a:solidFill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4"/>
          </p:nvPr>
        </p:nvSpPr>
        <p:spPr>
          <a:xfrm>
            <a:off x="457200" y="4001863"/>
            <a:ext cx="2523068" cy="5415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aseline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38"/>
          </p:nvPr>
        </p:nvSpPr>
        <p:spPr>
          <a:xfrm>
            <a:off x="3301149" y="2326802"/>
            <a:ext cx="2526458" cy="124658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39"/>
          </p:nvPr>
        </p:nvSpPr>
        <p:spPr>
          <a:xfrm>
            <a:off x="3295644" y="3621733"/>
            <a:ext cx="2536898" cy="267890"/>
          </a:xfrm>
          <a:prstGeom prst="rect">
            <a:avLst/>
          </a:prstGeom>
          <a:solidFill>
            <a:srgbClr val="1F497D"/>
          </a:solidFill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40"/>
          </p:nvPr>
        </p:nvSpPr>
        <p:spPr>
          <a:xfrm>
            <a:off x="3301153" y="4001865"/>
            <a:ext cx="2531393" cy="5415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aseline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41"/>
          </p:nvPr>
        </p:nvSpPr>
        <p:spPr>
          <a:xfrm>
            <a:off x="6171348" y="2326802"/>
            <a:ext cx="2526458" cy="124658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42"/>
          </p:nvPr>
        </p:nvSpPr>
        <p:spPr>
          <a:xfrm>
            <a:off x="6177273" y="3621733"/>
            <a:ext cx="2536898" cy="267890"/>
          </a:xfrm>
          <a:prstGeom prst="rect">
            <a:avLst/>
          </a:prstGeom>
          <a:solidFill>
            <a:srgbClr val="1F497D"/>
          </a:solidFill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4"/>
          <p:cNvSpPr>
            <a:spLocks noGrp="1"/>
          </p:cNvSpPr>
          <p:nvPr>
            <p:ph type="body" sz="quarter" idx="43"/>
          </p:nvPr>
        </p:nvSpPr>
        <p:spPr>
          <a:xfrm>
            <a:off x="6177276" y="4001865"/>
            <a:ext cx="2536899" cy="5415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aseline="0">
                <a:solidFill>
                  <a:srgbClr val="7F7F7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4"/>
          </p:nvPr>
        </p:nvSpPr>
        <p:spPr>
          <a:xfrm>
            <a:off x="8450263" y="4672013"/>
            <a:ext cx="338137" cy="365125"/>
          </a:xfrm>
        </p:spPr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D8A1225-DBFC-EE47-B3B0-CAB69DFB0E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001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and 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018394" y="2362202"/>
            <a:ext cx="3125611" cy="2181225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sz="1400" baseline="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" y="2362202"/>
            <a:ext cx="3122082" cy="2181225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sz="1400" baseline="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117850" y="2362202"/>
            <a:ext cx="2914650" cy="2181225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sz="1400" baseline="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0"/>
          </p:nvPr>
        </p:nvSpPr>
        <p:spPr>
          <a:xfrm>
            <a:off x="453819" y="1088233"/>
            <a:ext cx="8234363" cy="1216133"/>
          </a:xfrm>
          <a:prstGeom prst="rect">
            <a:avLst/>
          </a:prstGeom>
        </p:spPr>
        <p:txBody>
          <a:bodyPr lIns="0" tIns="0" rIns="0" bIns="0" spc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4"/>
          </p:nvPr>
        </p:nvSpPr>
        <p:spPr>
          <a:xfrm>
            <a:off x="8450263" y="4672013"/>
            <a:ext cx="338137" cy="365125"/>
          </a:xfrm>
        </p:spPr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D8A1225-DBFC-EE47-B3B0-CAB69DFB0E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123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- 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6"/>
          <p:cNvSpPr>
            <a:spLocks noGrp="1"/>
          </p:cNvSpPr>
          <p:nvPr>
            <p:ph type="pic" sz="quarter" idx="37"/>
          </p:nvPr>
        </p:nvSpPr>
        <p:spPr>
          <a:xfrm>
            <a:off x="6824134" y="1091343"/>
            <a:ext cx="1862666" cy="822959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31" name="Text Placeholder 4"/>
          <p:cNvSpPr>
            <a:spLocks noGrp="1"/>
          </p:cNvSpPr>
          <p:nvPr>
            <p:ph type="body" sz="quarter" idx="38"/>
          </p:nvPr>
        </p:nvSpPr>
        <p:spPr>
          <a:xfrm>
            <a:off x="6820596" y="2025007"/>
            <a:ext cx="1862348" cy="37728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baseline="0">
                <a:solidFill>
                  <a:srgbClr val="7F7F7F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29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48"/>
          </p:nvPr>
        </p:nvSpPr>
        <p:spPr>
          <a:xfrm>
            <a:off x="457201" y="1091343"/>
            <a:ext cx="1862666" cy="822959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49"/>
          </p:nvPr>
        </p:nvSpPr>
        <p:spPr>
          <a:xfrm>
            <a:off x="453663" y="2025007"/>
            <a:ext cx="1862348" cy="37728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baseline="0">
                <a:solidFill>
                  <a:srgbClr val="7F7F7F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3" name="Picture Placeholder 6"/>
          <p:cNvSpPr>
            <a:spLocks noGrp="1"/>
          </p:cNvSpPr>
          <p:nvPr>
            <p:ph type="pic" sz="quarter" idx="52"/>
          </p:nvPr>
        </p:nvSpPr>
        <p:spPr>
          <a:xfrm>
            <a:off x="2579512" y="1091343"/>
            <a:ext cx="1862666" cy="822959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53"/>
          </p:nvPr>
        </p:nvSpPr>
        <p:spPr>
          <a:xfrm>
            <a:off x="2575974" y="2025007"/>
            <a:ext cx="1862348" cy="37728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baseline="0">
                <a:solidFill>
                  <a:srgbClr val="7F7F7F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Picture Placeholder 6"/>
          <p:cNvSpPr>
            <a:spLocks noGrp="1"/>
          </p:cNvSpPr>
          <p:nvPr>
            <p:ph type="pic" sz="quarter" idx="56"/>
          </p:nvPr>
        </p:nvSpPr>
        <p:spPr>
          <a:xfrm>
            <a:off x="4701823" y="1091343"/>
            <a:ext cx="1862666" cy="822959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57"/>
          </p:nvPr>
        </p:nvSpPr>
        <p:spPr>
          <a:xfrm>
            <a:off x="4698285" y="2025007"/>
            <a:ext cx="1862348" cy="37728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baseline="0">
                <a:solidFill>
                  <a:srgbClr val="7F7F7F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1" name="Picture Placeholder 6"/>
          <p:cNvSpPr>
            <a:spLocks noGrp="1"/>
          </p:cNvSpPr>
          <p:nvPr>
            <p:ph type="pic" sz="quarter" idx="58"/>
          </p:nvPr>
        </p:nvSpPr>
        <p:spPr>
          <a:xfrm>
            <a:off x="6824134" y="2831243"/>
            <a:ext cx="1862666" cy="822959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2" name="Text Placeholder 4"/>
          <p:cNvSpPr>
            <a:spLocks noGrp="1"/>
          </p:cNvSpPr>
          <p:nvPr>
            <p:ph type="body" sz="quarter" idx="59"/>
          </p:nvPr>
        </p:nvSpPr>
        <p:spPr>
          <a:xfrm>
            <a:off x="6820596" y="3764908"/>
            <a:ext cx="1862348" cy="37728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baseline="0">
                <a:solidFill>
                  <a:srgbClr val="7F7F7F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Picture Placeholder 6"/>
          <p:cNvSpPr>
            <a:spLocks noGrp="1"/>
          </p:cNvSpPr>
          <p:nvPr>
            <p:ph type="pic" sz="quarter" idx="60"/>
          </p:nvPr>
        </p:nvSpPr>
        <p:spPr>
          <a:xfrm>
            <a:off x="457201" y="2831243"/>
            <a:ext cx="1862666" cy="822959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61"/>
          </p:nvPr>
        </p:nvSpPr>
        <p:spPr>
          <a:xfrm>
            <a:off x="453663" y="3764908"/>
            <a:ext cx="1862348" cy="37728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baseline="0">
                <a:solidFill>
                  <a:srgbClr val="7F7F7F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5" name="Picture Placeholder 6"/>
          <p:cNvSpPr>
            <a:spLocks noGrp="1"/>
          </p:cNvSpPr>
          <p:nvPr>
            <p:ph type="pic" sz="quarter" idx="62"/>
          </p:nvPr>
        </p:nvSpPr>
        <p:spPr>
          <a:xfrm>
            <a:off x="2579512" y="2831243"/>
            <a:ext cx="1862666" cy="822959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6" name="Text Placeholder 4"/>
          <p:cNvSpPr>
            <a:spLocks noGrp="1"/>
          </p:cNvSpPr>
          <p:nvPr>
            <p:ph type="body" sz="quarter" idx="63"/>
          </p:nvPr>
        </p:nvSpPr>
        <p:spPr>
          <a:xfrm>
            <a:off x="2575974" y="3764908"/>
            <a:ext cx="1862348" cy="37728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baseline="0">
                <a:solidFill>
                  <a:srgbClr val="7F7F7F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7" name="Picture Placeholder 6"/>
          <p:cNvSpPr>
            <a:spLocks noGrp="1"/>
          </p:cNvSpPr>
          <p:nvPr>
            <p:ph type="pic" sz="quarter" idx="64"/>
          </p:nvPr>
        </p:nvSpPr>
        <p:spPr>
          <a:xfrm>
            <a:off x="4701823" y="2831243"/>
            <a:ext cx="1862666" cy="822959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8" name="Text Placeholder 4"/>
          <p:cNvSpPr>
            <a:spLocks noGrp="1"/>
          </p:cNvSpPr>
          <p:nvPr>
            <p:ph type="body" sz="quarter" idx="65"/>
          </p:nvPr>
        </p:nvSpPr>
        <p:spPr>
          <a:xfrm>
            <a:off x="4698285" y="3764908"/>
            <a:ext cx="1862348" cy="377288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 baseline="0">
                <a:solidFill>
                  <a:srgbClr val="7F7F7F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4"/>
          </p:nvPr>
        </p:nvSpPr>
        <p:spPr>
          <a:xfrm>
            <a:off x="8450263" y="4672013"/>
            <a:ext cx="338137" cy="365125"/>
          </a:xfrm>
        </p:spPr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D8A1225-DBFC-EE47-B3B0-CAB69DFB0E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5204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- Beauty Sh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47680" y="1090614"/>
            <a:ext cx="6075363" cy="345281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705600" y="1086484"/>
            <a:ext cx="1981200" cy="101467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6705600" y="2298343"/>
            <a:ext cx="1981200" cy="986361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6705605" y="3480438"/>
            <a:ext cx="1971675" cy="106298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4"/>
          </p:nvPr>
        </p:nvSpPr>
        <p:spPr>
          <a:xfrm>
            <a:off x="8450263" y="4672013"/>
            <a:ext cx="338137" cy="365125"/>
          </a:xfrm>
        </p:spPr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D8A1225-DBFC-EE47-B3B0-CAB69DFB0E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4996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re/Img +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00932" y="1085214"/>
            <a:ext cx="1885868" cy="345821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buFontTx/>
              <a:buNone/>
              <a:defRPr lang="en-US" sz="1400" kern="1200" baseline="0" smtClean="0">
                <a:solidFill>
                  <a:srgbClr val="7F7F7F"/>
                </a:solidFill>
                <a:latin typeface="Arial"/>
                <a:ea typeface="ＭＳ Ｐゴシック" charset="0"/>
                <a:cs typeface="Arial"/>
              </a:defRPr>
            </a:lvl1pPr>
            <a:lvl2pPr algn="l">
              <a:buFontTx/>
              <a:buNone/>
              <a:defRPr sz="1600"/>
            </a:lvl2pPr>
            <a:lvl3pPr algn="l">
              <a:buFontTx/>
              <a:buNone/>
              <a:defRPr sz="1600"/>
            </a:lvl3pPr>
            <a:lvl4pPr algn="l">
              <a:buFontTx/>
              <a:buNone/>
              <a:defRPr sz="1600"/>
            </a:lvl4pPr>
            <a:lvl5pPr algn="l">
              <a:buFontTx/>
              <a:buNone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47675" y="1085214"/>
            <a:ext cx="6122458" cy="345821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4"/>
          </p:nvPr>
        </p:nvSpPr>
        <p:spPr>
          <a:xfrm>
            <a:off x="8450263" y="4672013"/>
            <a:ext cx="338137" cy="365125"/>
          </a:xfrm>
        </p:spPr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D8A1225-DBFC-EE47-B3B0-CAB69DFB0E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6941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68302" y="1000125"/>
            <a:ext cx="8246533" cy="546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15"/>
          <p:cNvSpPr>
            <a:spLocks noGrp="1"/>
          </p:cNvSpPr>
          <p:nvPr>
            <p:ph idx="1"/>
          </p:nvPr>
        </p:nvSpPr>
        <p:spPr>
          <a:xfrm>
            <a:off x="368301" y="1543051"/>
            <a:ext cx="8246533" cy="352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99" y="352364"/>
            <a:ext cx="197358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56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9734" y="4760988"/>
            <a:ext cx="33866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664BA-F205-A742-816D-904349886FC9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5" name="Text Placeholder 15"/>
          <p:cNvSpPr>
            <a:spLocks noGrp="1"/>
          </p:cNvSpPr>
          <p:nvPr>
            <p:ph idx="1"/>
          </p:nvPr>
        </p:nvSpPr>
        <p:spPr>
          <a:xfrm>
            <a:off x="368303" y="2476501"/>
            <a:ext cx="8246533" cy="352424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030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68304" y="1933575"/>
            <a:ext cx="8246533" cy="5461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5"/>
          <p:cNvSpPr>
            <a:spLocks noGrp="1"/>
          </p:cNvSpPr>
          <p:nvPr>
            <p:ph idx="1"/>
          </p:nvPr>
        </p:nvSpPr>
        <p:spPr>
          <a:xfrm>
            <a:off x="368303" y="2476501"/>
            <a:ext cx="8246533" cy="35242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65323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R_Title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75328" cy="5165901"/>
          </a:xfrm>
          <a:prstGeom prst="rect">
            <a:avLst/>
          </a:prstGeom>
        </p:spPr>
      </p:pic>
      <p:sp>
        <p:nvSpPr>
          <p:cNvPr id="5325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800" y="1714500"/>
            <a:ext cx="7772400" cy="857250"/>
          </a:xfrm>
        </p:spPr>
        <p:txBody>
          <a:bodyPr tIns="45720" anchor="ctr"/>
          <a:lstStyle>
            <a:lvl1pPr algn="ctr">
              <a:defRPr sz="4400">
                <a:solidFill>
                  <a:srgbClr val="18297D"/>
                </a:solidFill>
              </a:defRPr>
            </a:lvl1pPr>
          </a:lstStyle>
          <a:p>
            <a:pPr lvl="0"/>
            <a:r>
              <a:rPr lang="en-US" noProof="0" dirty="0" smtClean="0"/>
              <a:t>Click to edit title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71600" y="2571750"/>
            <a:ext cx="6400800" cy="1314450"/>
          </a:xfrm>
        </p:spPr>
        <p:txBody>
          <a:bodyPr/>
          <a:lstStyle>
            <a:lvl1pPr marL="0" indent="0" algn="ctr">
              <a:buFont typeface="Times" charset="0"/>
              <a:buNone/>
              <a:defRPr sz="2800">
                <a:solidFill>
                  <a:srgbClr val="0092CF"/>
                </a:solidFill>
              </a:defRPr>
            </a:lvl1pPr>
          </a:lstStyle>
          <a:p>
            <a:pPr lvl="0"/>
            <a:r>
              <a:rPr lang="en-US" noProof="0" dirty="0" smtClean="0"/>
              <a:t>Click to edit subtitle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800" y="1714500"/>
            <a:ext cx="7772400" cy="857250"/>
          </a:xfrm>
        </p:spPr>
        <p:txBody>
          <a:bodyPr tIns="45720" anchor="ctr"/>
          <a:lstStyle>
            <a:lvl1pPr algn="ctr">
              <a:defRPr sz="4400"/>
            </a:lvl1pPr>
          </a:lstStyle>
          <a:p>
            <a:pPr lvl="0"/>
            <a:r>
              <a:rPr lang="en-US" noProof="0" dirty="0" smtClean="0"/>
              <a:t>Click to edit title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71600" y="2707256"/>
            <a:ext cx="6400800" cy="1314450"/>
          </a:xfrm>
        </p:spPr>
        <p:txBody>
          <a:bodyPr/>
          <a:lstStyle>
            <a:lvl1pPr marL="0" indent="0" algn="ctr">
              <a:buFont typeface="Times" charset="0"/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dirty="0" smtClean="0"/>
              <a:t>Click to subtitle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algn="ctr" rotWithShape="0">
                    <a:srgbClr val="000000">
                      <a:alpha val="75000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E6E6E6"/>
                </a:solidFill>
                <a:latin typeface="Verdana" charset="0"/>
              </a:defRPr>
            </a:lvl1pPr>
          </a:lstStyle>
          <a:p>
            <a:endParaRPr lang="en-US" dirty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E6E6E6"/>
                </a:solidFill>
                <a:latin typeface="Verdana" charset="0"/>
              </a:defRPr>
            </a:lvl1pPr>
          </a:lstStyle>
          <a:p>
            <a:endParaRPr lang="en-US" dirty="0"/>
          </a:p>
        </p:txBody>
      </p:sp>
      <p:pic>
        <p:nvPicPr>
          <p:cNvPr id="2" name="Picture 1" descr="IR_Title_alt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2478"/>
            <a:ext cx="9326880" cy="5251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50281"/>
            <a:ext cx="7924800" cy="47231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text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AFA4C81-D843-8C4F-A511-CD5CB35BB79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85879" y="616188"/>
            <a:ext cx="7924800" cy="304800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bg1"/>
                </a:solidFill>
                <a:latin typeface="Corbel Bold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 Bold"/>
              </a:rPr>
              <a:t>Click to edit subtitle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 Bold"/>
            </a:endParaRPr>
          </a:p>
        </p:txBody>
      </p:sp>
    </p:spTree>
    <p:extLst>
      <p:ext uri="{BB962C8B-B14F-4D97-AF65-F5344CB8AC3E}">
        <p14:creationId xmlns:p14="http://schemas.microsoft.com/office/powerpoint/2010/main" val="29741250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50284"/>
            <a:ext cx="7848600" cy="47231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title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text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0B68A1-ED43-1B4D-BA9E-9D86D304F9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615951"/>
            <a:ext cx="7848600" cy="38100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subtitle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76410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485900"/>
            <a:ext cx="7772400" cy="30861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858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fld id="{99551B82-F050-D045-9104-74019E8187B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50284"/>
            <a:ext cx="7848600" cy="472314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615948"/>
            <a:ext cx="2743200" cy="38100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1800">
                <a:solidFill>
                  <a:srgbClr val="FFFFFF"/>
                </a:solidFill>
              </a:defRPr>
            </a:lvl2pPr>
            <a:lvl3pPr marL="914400" indent="0">
              <a:buFontTx/>
              <a:buNone/>
              <a:defRPr sz="1800">
                <a:solidFill>
                  <a:srgbClr val="FFFFFF"/>
                </a:solidFill>
              </a:defRPr>
            </a:lvl3pPr>
            <a:lvl4pPr marL="1371600" indent="0">
              <a:buFontTx/>
              <a:buNone/>
              <a:defRPr sz="1800">
                <a:solidFill>
                  <a:srgbClr val="FFFFFF"/>
                </a:solidFill>
              </a:defRPr>
            </a:lvl4pPr>
            <a:lvl5pPr marL="1828800" indent="0">
              <a:buFontTx/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5422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i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50281"/>
            <a:ext cx="7848600" cy="472314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6CD262-DE1A-6E4B-8A73-FED872B9A7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00149"/>
            <a:ext cx="5486400" cy="26670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5330" y="386715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615948"/>
            <a:ext cx="7848600" cy="38100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1800">
                <a:solidFill>
                  <a:srgbClr val="FFFFFF"/>
                </a:solidFill>
              </a:defRPr>
            </a:lvl2pPr>
            <a:lvl3pPr marL="914400" indent="0">
              <a:buFontTx/>
              <a:buNone/>
              <a:defRPr sz="1800">
                <a:solidFill>
                  <a:srgbClr val="FFFFFF"/>
                </a:solidFill>
              </a:defRPr>
            </a:lvl3pPr>
            <a:lvl4pPr marL="1371600" indent="0">
              <a:buFontTx/>
              <a:buNone/>
              <a:defRPr sz="1800">
                <a:solidFill>
                  <a:srgbClr val="FFFFFF"/>
                </a:solidFill>
              </a:defRPr>
            </a:lvl4pPr>
            <a:lvl5pPr marL="1828800" indent="0">
              <a:buFontTx/>
              <a:buNone/>
              <a:defRPr sz="1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39238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s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1434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50281"/>
            <a:ext cx="7848600" cy="472314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6CD262-DE1A-6E4B-8A73-FED872B9A7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85879" y="616188"/>
            <a:ext cx="7924800" cy="304800"/>
          </a:xfrm>
          <a:noFill/>
          <a:ln>
            <a:noFill/>
          </a:ln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 Bold"/>
              </a:rPr>
              <a:t>Click to edit subtitle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 Bold"/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5330" y="386715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4782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te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714500"/>
            <a:ext cx="8001000" cy="857250"/>
          </a:xfrm>
        </p:spPr>
        <p:txBody>
          <a:bodyPr/>
          <a:lstStyle>
            <a:lvl1pPr marL="0" indent="0" algn="ctr">
              <a:buFontTx/>
              <a:buNone/>
              <a:defRPr sz="4400">
                <a:solidFill>
                  <a:schemeClr val="bg1"/>
                </a:solidFill>
                <a:latin typeface="Corbel Bold" pitchFamily="34" charset="0"/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Font typeface="Times" charset="0"/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dirty="0" smtClean="0"/>
              <a:t>Click to edit subtitle</a:t>
            </a:r>
          </a:p>
        </p:txBody>
      </p:sp>
      <p:sp>
        <p:nvSpPr>
          <p:cNvPr id="1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algn="ctr" rotWithShape="0">
                    <a:srgbClr val="000000">
                      <a:alpha val="75000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E6E6E6"/>
                </a:solidFill>
                <a:latin typeface="Verdana" charset="0"/>
              </a:defRPr>
            </a:lvl1pPr>
          </a:lstStyle>
          <a:p>
            <a:endParaRPr lang="en-US" dirty="0"/>
          </a:p>
        </p:txBody>
      </p:sp>
      <p:sp>
        <p:nvSpPr>
          <p:cNvPr id="1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>
                <a:solidFill>
                  <a:srgbClr val="E6E6E6"/>
                </a:solidFill>
                <a:latin typeface="Verdana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23457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5852"/>
            <a:ext cx="8229600" cy="34575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8DCA0-E633-8444-B113-2E27CEA078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19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5852"/>
            <a:ext cx="8229600" cy="34575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8DCA0-E633-8444-B113-2E27CEA078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19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85852"/>
            <a:ext cx="4038600" cy="3457575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5852"/>
            <a:ext cx="4038600" cy="3457575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841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182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5852"/>
            <a:ext cx="5508171" cy="34575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8DCA0-E633-8444-B113-2E27CEA078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074581" y="1085853"/>
            <a:ext cx="2612219" cy="1534550"/>
          </a:xfrm>
          <a:prstGeom prst="rect">
            <a:avLst/>
          </a:prstGeom>
        </p:spPr>
        <p:txBody>
          <a:bodyPr vert="horz"/>
          <a:lstStyle>
            <a:lvl1pPr>
              <a:defRPr sz="14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074581" y="2772803"/>
            <a:ext cx="2612219" cy="1534550"/>
          </a:xfrm>
          <a:prstGeom prst="rect">
            <a:avLst/>
          </a:prstGeom>
        </p:spPr>
        <p:txBody>
          <a:bodyPr vert="horz"/>
          <a:lstStyle>
            <a:lvl1pPr>
              <a:defRPr sz="14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77392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0542" y="1085852"/>
            <a:ext cx="5976257" cy="34575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8DCA0-E633-8444-B113-2E27CEA078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57199" y="1085852"/>
            <a:ext cx="2166258" cy="1025977"/>
          </a:xfrm>
          <a:prstGeom prst="rect">
            <a:avLst/>
          </a:prstGeom>
        </p:spPr>
        <p:txBody>
          <a:bodyPr vert="horz"/>
          <a:lstStyle>
            <a:lvl1pPr>
              <a:defRPr sz="14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57200" y="2307773"/>
            <a:ext cx="2166258" cy="1025977"/>
          </a:xfrm>
          <a:prstGeom prst="rect">
            <a:avLst/>
          </a:prstGeom>
        </p:spPr>
        <p:txBody>
          <a:bodyPr vert="horz"/>
          <a:lstStyle>
            <a:lvl1pPr>
              <a:defRPr sz="14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57201" y="3518808"/>
            <a:ext cx="2166258" cy="1025977"/>
          </a:xfrm>
          <a:prstGeom prst="rect">
            <a:avLst/>
          </a:prstGeom>
        </p:spPr>
        <p:txBody>
          <a:bodyPr vert="horz"/>
          <a:lstStyle>
            <a:lvl1pPr>
              <a:defRPr sz="14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5555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85852"/>
            <a:ext cx="4038600" cy="3457575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5852"/>
            <a:ext cx="4038600" cy="3457575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841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85851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65672"/>
            <a:ext cx="4040188" cy="2963466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085851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565672"/>
            <a:ext cx="4041775" cy="2963466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014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182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91567"/>
            <a:ext cx="5486400" cy="2574131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878820"/>
            <a:ext cx="5486400" cy="6646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993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image" Target="../media/image6.emf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68300" y="1933575"/>
            <a:ext cx="824706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5"/>
          <p:cNvSpPr>
            <a:spLocks noGrp="1"/>
          </p:cNvSpPr>
          <p:nvPr>
            <p:ph type="body" idx="1"/>
          </p:nvPr>
        </p:nvSpPr>
        <p:spPr bwMode="auto">
          <a:xfrm>
            <a:off x="368300" y="2476500"/>
            <a:ext cx="82296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28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320675"/>
            <a:ext cx="2627312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12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4572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bg1"/>
          </a:solidFill>
          <a:latin typeface="+mn-lt"/>
          <a:ea typeface="ＭＳ Ｐゴシック" charset="0"/>
          <a:cs typeface="+mn-cs"/>
        </a:defRPr>
      </a:lvl2pPr>
      <a:lvl3pPr marL="9144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bg1"/>
          </a:solidFill>
          <a:latin typeface="+mn-lt"/>
          <a:ea typeface="ＭＳ Ｐゴシック" charset="0"/>
          <a:cs typeface="+mn-cs"/>
        </a:defRPr>
      </a:lvl3pPr>
      <a:lvl4pPr marL="1371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bg1"/>
          </a:solidFill>
          <a:latin typeface="+mn-lt"/>
          <a:ea typeface="ＭＳ Ｐゴシック" charset="0"/>
          <a:cs typeface="+mn-cs"/>
        </a:defRPr>
      </a:lvl4pPr>
      <a:lvl5pPr marL="18288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bg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85850"/>
            <a:ext cx="8229600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0" y="742950"/>
            <a:ext cx="9144000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0" y="5143500"/>
            <a:ext cx="9144000" cy="0"/>
          </a:xfrm>
          <a:prstGeom prst="line">
            <a:avLst/>
          </a:prstGeom>
          <a:ln>
            <a:solidFill>
              <a:srgbClr val="7DBA2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8" name="Picture 13" descr="AG Bridge_revisedLogo.eps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4518025"/>
            <a:ext cx="1674812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0263" y="4697413"/>
            <a:ext cx="338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91C53DF-367B-704B-A673-E51834B17B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13" r:id="rId2"/>
    <p:sldLayoutId id="2147483714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3600">
          <a:solidFill>
            <a:srgbClr val="17375E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3600">
          <a:solidFill>
            <a:srgbClr val="17375E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3600">
          <a:solidFill>
            <a:srgbClr val="17375E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3600">
          <a:solidFill>
            <a:srgbClr val="17375E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>
          <a:solidFill>
            <a:srgbClr val="17375E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>
          <a:solidFill>
            <a:srgbClr val="17375E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>
          <a:solidFill>
            <a:srgbClr val="17375E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>
          <a:solidFill>
            <a:srgbClr val="17375E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57200" indent="-457200" algn="l" defTabSz="457200" rtl="0" fontAlgn="base">
        <a:spcBef>
          <a:spcPct val="20000"/>
        </a:spcBef>
        <a:spcAft>
          <a:spcPct val="0"/>
        </a:spcAft>
        <a:buClr>
          <a:srgbClr val="77933C"/>
        </a:buClr>
        <a:buFont typeface="Arial" charset="0"/>
        <a:buChar char="•"/>
        <a:defRPr sz="3200"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Clr>
          <a:srgbClr val="77933C"/>
        </a:buClr>
        <a:buFont typeface="Arial" charset="0"/>
        <a:buChar char="–"/>
        <a:defRPr sz="2800"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Clr>
          <a:srgbClr val="C3D69B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Clr>
          <a:srgbClr val="D7E4BD"/>
        </a:buClr>
        <a:buFont typeface="Arial" charset="0"/>
        <a:buChar char="–"/>
        <a:defRPr sz="2000"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Clr>
          <a:srgbClr val="D7E4BD"/>
        </a:buClr>
        <a:buFont typeface="Arial" charset="0"/>
        <a:buChar char="»"/>
        <a:defRPr sz="2000"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92" y="240184"/>
            <a:ext cx="2626290" cy="474191"/>
          </a:xfrm>
          <a:prstGeom prst="rect">
            <a:avLst/>
          </a:prstGeom>
        </p:spPr>
      </p:pic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368300" y="1933575"/>
            <a:ext cx="8246533" cy="546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idx="1"/>
          </p:nvPr>
        </p:nvSpPr>
        <p:spPr>
          <a:xfrm>
            <a:off x="368299" y="2476501"/>
            <a:ext cx="8229600" cy="352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3574"/>
            <a:ext cx="914400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113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368300" y="1933575"/>
            <a:ext cx="824706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051" name="Text Placeholder 15"/>
          <p:cNvSpPr>
            <a:spLocks noGrp="1"/>
          </p:cNvSpPr>
          <p:nvPr>
            <p:ph type="body" idx="1"/>
          </p:nvPr>
        </p:nvSpPr>
        <p:spPr bwMode="auto">
          <a:xfrm>
            <a:off x="368300" y="2476500"/>
            <a:ext cx="82296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052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320675"/>
            <a:ext cx="2627312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algn="l" defTabSz="457200" rtl="0" fontAlgn="base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457200" algn="l" defTabSz="457200" rtl="0" fontAlgn="base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bg1"/>
          </a:solidFill>
          <a:latin typeface="+mn-lt"/>
          <a:ea typeface="ＭＳ Ｐゴシック" charset="0"/>
          <a:cs typeface="+mn-cs"/>
        </a:defRPr>
      </a:lvl2pPr>
      <a:lvl3pPr marL="914400" algn="l" defTabSz="457200" rtl="0" fontAlgn="base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bg1"/>
          </a:solidFill>
          <a:latin typeface="+mn-lt"/>
          <a:ea typeface="ＭＳ Ｐゴシック" charset="0"/>
          <a:cs typeface="+mn-cs"/>
        </a:defRPr>
      </a:lvl3pPr>
      <a:lvl4pPr marL="1371600" algn="l" defTabSz="457200" rtl="0" fontAlgn="base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bg1"/>
          </a:solidFill>
          <a:latin typeface="+mn-lt"/>
          <a:ea typeface="ＭＳ Ｐゴシック" charset="0"/>
          <a:cs typeface="+mn-cs"/>
        </a:defRPr>
      </a:lvl4pPr>
      <a:lvl5pPr marL="1828800" algn="l" defTabSz="457200" rtl="0" fontAlgn="base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bg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algn="ctr" rotWithShape="0">
                    <a:srgbClr val="000000">
                      <a:alpha val="75000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</a:t>
            </a:r>
            <a:r>
              <a:rPr lang="en-US" dirty="0" smtClean="0"/>
              <a:t>edit text 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algn="ctr" rotWithShape="0">
                    <a:srgbClr val="000000">
                      <a:alpha val="75000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B3B3B3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algn="ctr" rotWithShape="0">
                    <a:srgbClr val="000000">
                      <a:alpha val="75000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B3B3B3"/>
                </a:solidFill>
                <a:latin typeface="+mn-lt"/>
              </a:defRPr>
            </a:lvl1pPr>
          </a:lstStyle>
          <a:p>
            <a:fld id="{006CD262-DE1A-6E4B-8A73-FED872B9A77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8763000" y="3543302"/>
            <a:ext cx="1846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22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09550"/>
            <a:ext cx="7848600" cy="472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algn="ctr" rotWithShape="0">
                    <a:srgbClr val="000000">
                      <a:alpha val="75000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</a:t>
            </a:r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2" name="Picture 1" descr="IR_MainBody2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2478"/>
            <a:ext cx="9326880" cy="52512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5" r:id="rId9"/>
    <p:sldLayoutId id="2147483726" r:id="rId10"/>
    <p:sldLayoutId id="214748372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rbel Bold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rbel Bold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rbel Bold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rbel Bold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rbel Bold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rbel Bold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rbel Bold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rbel Bold" charset="0"/>
          <a:ea typeface="ＭＳ Ｐゴシック" charset="0"/>
          <a:cs typeface="ＭＳ Ｐゴシック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/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7145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1717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92CF"/>
        </a:buClr>
        <a:buFont typeface="Times" charset="0"/>
        <a:buChar char="•"/>
        <a:defRPr sz="2000">
          <a:solidFill>
            <a:srgbClr val="0092CF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92CF"/>
        </a:buClr>
        <a:buFont typeface="Times" charset="0"/>
        <a:buChar char="•"/>
        <a:defRPr sz="2000">
          <a:solidFill>
            <a:srgbClr val="0092CF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92CF"/>
        </a:buClr>
        <a:buFont typeface="Times" charset="0"/>
        <a:buChar char="•"/>
        <a:defRPr sz="2000">
          <a:solidFill>
            <a:srgbClr val="0092CF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92CF"/>
        </a:buClr>
        <a:buFont typeface="Times" charset="0"/>
        <a:buChar char="•"/>
        <a:defRPr sz="2000">
          <a:solidFill>
            <a:srgbClr val="0092C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Unitil Grid Modernization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b="1" dirty="0"/>
              <a:t>The New England Electricity Restructuring </a:t>
            </a:r>
            <a:r>
              <a:rPr lang="en-US" sz="2000" b="1" dirty="0" smtClean="0"/>
              <a:t>Roundtable</a:t>
            </a:r>
          </a:p>
          <a:p>
            <a:r>
              <a:rPr lang="en-US" sz="2000" dirty="0" smtClean="0"/>
              <a:t>Presented by Justin Eisfeller</a:t>
            </a:r>
          </a:p>
          <a:p>
            <a:r>
              <a:rPr lang="en-US" sz="2000" dirty="0" smtClean="0"/>
              <a:t>Sept 25,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67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GMP investments are incremental investment for Unitil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Application of tracker should extend beyond initial five years and recover capital as well as O&amp;M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DER Strawman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Articulation of new rate design that recovers value of the grid &amp; fairly values DG supply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Presenting AMF and TVR on an opt-in basis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Opt-out requires significant incremental AMI investment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Allows foundational </a:t>
            </a:r>
            <a:r>
              <a:rPr lang="en-US" sz="1800" dirty="0" err="1" smtClean="0">
                <a:solidFill>
                  <a:schemeClr val="tx1"/>
                </a:solidFill>
              </a:rPr>
              <a:t>comms</a:t>
            </a:r>
            <a:r>
              <a:rPr lang="en-US" sz="1800" dirty="0" smtClean="0">
                <a:solidFill>
                  <a:schemeClr val="tx1"/>
                </a:solidFill>
              </a:rPr>
              <a:t> capability to be deployed first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Completion of current AMI useful life</a:t>
            </a: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Positions Taken in GMP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B8DCA0-E633-8444-B113-2E27CEA0786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3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GMP Background and Drivers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Review projects included in the STIP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BCA Overview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Review Positions Taken, Tactical Approach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Objectives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B8DCA0-E633-8444-B113-2E27CEA0786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17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GMP Background </a:t>
            </a:r>
            <a:r>
              <a:rPr lang="en-US" smtClean="0"/>
              <a:t>and Drivers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04800" y="1123950"/>
            <a:ext cx="4038600" cy="3457575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Unitil undertook a detailed, deliberate approach to develop the GMP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Overview of FGE System and Service Territory</a:t>
            </a:r>
          </a:p>
          <a:p>
            <a:pPr lvl="1"/>
            <a:r>
              <a:rPr lang="en-US" sz="1400" dirty="0" smtClean="0">
                <a:solidFill>
                  <a:schemeClr val="tx1"/>
                </a:solidFill>
              </a:rPr>
              <a:t>Sustainable pricing – a key driver</a:t>
            </a:r>
          </a:p>
          <a:p>
            <a:pPr lvl="1"/>
            <a:r>
              <a:rPr lang="en-US" sz="1400" dirty="0" smtClean="0">
                <a:solidFill>
                  <a:schemeClr val="tx1"/>
                </a:solidFill>
              </a:rPr>
              <a:t>Declining Load (EE and DG impacts)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Unitil proposes to be an enabling platform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Theme of “Practical Grid Mod”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The GMP projects are responsive to DPU objectives and Unitil’s vision</a:t>
            </a:r>
          </a:p>
          <a:p>
            <a:pPr lvl="1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805863" y="4697413"/>
            <a:ext cx="338137" cy="365125"/>
          </a:xfrm>
        </p:spPr>
        <p:txBody>
          <a:bodyPr/>
          <a:lstStyle/>
          <a:p>
            <a:pPr>
              <a:defRPr/>
            </a:pPr>
            <a:fld id="{B0B8DCA0-E633-8444-B113-2E27CEA0786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798815"/>
            <a:ext cx="1843323" cy="13402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7197" y="1806940"/>
            <a:ext cx="2297915" cy="12782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971550"/>
            <a:ext cx="3806223" cy="7163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3326426"/>
            <a:ext cx="4585938" cy="105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44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Unitil</a:t>
            </a:r>
            <a:r>
              <a:rPr lang="en-US" dirty="0" smtClean="0"/>
              <a:t> Grid Modernization Programs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B8DCA0-E633-8444-B113-2E27CEA0786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066800" y="1198088"/>
            <a:ext cx="2667000" cy="609600"/>
          </a:xfrm>
          <a:prstGeom prst="roundRect">
            <a:avLst/>
          </a:prstGeom>
          <a:solidFill>
            <a:srgbClr val="000090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1"/>
                </a:solidFill>
              </a:rPr>
              <a:t>DER Enablement Program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66800" y="1883888"/>
            <a:ext cx="2667000" cy="609600"/>
          </a:xfrm>
          <a:prstGeom prst="roundRect">
            <a:avLst/>
          </a:prstGeom>
          <a:solidFill>
            <a:srgbClr val="000090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1"/>
                </a:solidFill>
              </a:rPr>
              <a:t>Grid Reliability Program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50821" y="2569688"/>
            <a:ext cx="2667000" cy="609600"/>
          </a:xfrm>
          <a:prstGeom prst="roundRect">
            <a:avLst/>
          </a:prstGeom>
          <a:solidFill>
            <a:srgbClr val="000090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1"/>
                </a:solidFill>
              </a:rPr>
              <a:t>Distribution Automation Program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66800" y="3255488"/>
            <a:ext cx="2667000" cy="609600"/>
          </a:xfrm>
          <a:prstGeom prst="roundRect">
            <a:avLst/>
          </a:prstGeom>
          <a:solidFill>
            <a:srgbClr val="000090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1"/>
                </a:solidFill>
              </a:rPr>
              <a:t>Customer Empowerment Program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082779" y="3941288"/>
            <a:ext cx="2667000" cy="609600"/>
          </a:xfrm>
          <a:prstGeom prst="roundRect">
            <a:avLst/>
          </a:prstGeom>
          <a:solidFill>
            <a:srgbClr val="000090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1"/>
                </a:solidFill>
              </a:rPr>
              <a:t>Workforce &amp; Asset Management Program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0" y="1198088"/>
            <a:ext cx="4800600" cy="609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</a:rPr>
              <a:t>Accommodate and maintain reliability, realign pricing/economics, support utility enabled energy efficiency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0" y="1883888"/>
            <a:ext cx="4800600" cy="609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</a:rPr>
              <a:t>Maintain reliability, avoid penalties and ensure strong restoration performance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0" y="2569688"/>
            <a:ext cx="4800600" cy="609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</a:rPr>
              <a:t>Make the grid more flexible and efficient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0" y="3255832"/>
            <a:ext cx="4800600" cy="609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</a:rPr>
              <a:t>Put information and tools in the hands of our customers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0" y="3943350"/>
            <a:ext cx="4800600" cy="609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</a:rPr>
              <a:t>Reduce </a:t>
            </a:r>
            <a:r>
              <a:rPr lang="en-US" sz="1600" dirty="0" err="1" smtClean="0">
                <a:solidFill>
                  <a:schemeClr val="accent1"/>
                </a:solidFill>
              </a:rPr>
              <a:t>OpEx</a:t>
            </a:r>
            <a:r>
              <a:rPr lang="en-US" sz="1600" dirty="0" smtClean="0">
                <a:solidFill>
                  <a:schemeClr val="accent1"/>
                </a:solidFill>
              </a:rPr>
              <a:t>, improve outage response, and optimize asset life/value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5325" y="1198088"/>
            <a:ext cx="549379" cy="6096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3200" b="1" dirty="0" smtClean="0">
                <a:solidFill>
                  <a:srgbClr val="000090"/>
                </a:solidFill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5325" y="1883888"/>
            <a:ext cx="549379" cy="6096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3200" b="1" dirty="0">
                <a:solidFill>
                  <a:srgbClr val="000090"/>
                </a:solidFill>
              </a:rPr>
              <a:t>B</a:t>
            </a:r>
            <a:endParaRPr lang="en-US" sz="3200" b="1" dirty="0" smtClean="0">
              <a:solidFill>
                <a:srgbClr val="00009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325" y="2569688"/>
            <a:ext cx="549379" cy="6096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3200" b="1" dirty="0">
                <a:solidFill>
                  <a:srgbClr val="000090"/>
                </a:solidFill>
              </a:rPr>
              <a:t>C</a:t>
            </a:r>
            <a:endParaRPr lang="en-US" sz="3200" b="1" dirty="0" smtClean="0">
              <a:solidFill>
                <a:srgbClr val="00009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325" y="3255488"/>
            <a:ext cx="549379" cy="6096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3200" b="1" dirty="0" smtClean="0">
                <a:solidFill>
                  <a:srgbClr val="000090"/>
                </a:solidFill>
              </a:rPr>
              <a:t>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5325" y="3943350"/>
            <a:ext cx="549379" cy="6096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3200" b="1" dirty="0">
                <a:solidFill>
                  <a:srgbClr val="000090"/>
                </a:solidFill>
              </a:rPr>
              <a:t>E</a:t>
            </a:r>
            <a:endParaRPr lang="en-US" sz="3200" b="1" dirty="0" smtClean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98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GMP Projects by Program Area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18015" y="1200150"/>
            <a:ext cx="1480188" cy="457200"/>
          </a:xfrm>
          <a:prstGeom prst="rect">
            <a:avLst/>
          </a:prstGeom>
          <a:solidFill>
            <a:srgbClr val="000090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DER Enablement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2253612" y="1200150"/>
            <a:ext cx="1480188" cy="457200"/>
          </a:xfrm>
          <a:prstGeom prst="rect">
            <a:avLst/>
          </a:prstGeom>
          <a:solidFill>
            <a:srgbClr val="000090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Reliability</a:t>
            </a:r>
          </a:p>
        </p:txBody>
      </p:sp>
      <p:sp>
        <p:nvSpPr>
          <p:cNvPr id="9" name="Rectangle 8"/>
          <p:cNvSpPr/>
          <p:nvPr/>
        </p:nvSpPr>
        <p:spPr>
          <a:xfrm>
            <a:off x="3777612" y="1193775"/>
            <a:ext cx="1480188" cy="457200"/>
          </a:xfrm>
          <a:prstGeom prst="rect">
            <a:avLst/>
          </a:prstGeom>
          <a:solidFill>
            <a:srgbClr val="000090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Distribution Automation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01612" y="1187400"/>
            <a:ext cx="1480188" cy="457200"/>
          </a:xfrm>
          <a:prstGeom prst="rect">
            <a:avLst/>
          </a:prstGeom>
          <a:solidFill>
            <a:srgbClr val="000090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Customer Empowerment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25612" y="1181025"/>
            <a:ext cx="1480188" cy="457200"/>
          </a:xfrm>
          <a:prstGeom prst="rect">
            <a:avLst/>
          </a:prstGeom>
          <a:solidFill>
            <a:srgbClr val="000090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Workforce &amp; Asset Management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8015" y="1650975"/>
            <a:ext cx="1480188" cy="28194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115888" indent="-115888">
              <a:buFont typeface="Arial"/>
              <a:buChar char="•"/>
            </a:pP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A.1 Tariff for customer owned DG</a:t>
            </a:r>
          </a:p>
          <a:p>
            <a:pPr marL="115888" indent="-115888">
              <a:buFont typeface="Arial"/>
              <a:buChar char="•"/>
            </a:pPr>
            <a:r>
              <a:rPr lang="en-US" sz="1000" dirty="0" smtClean="0">
                <a:solidFill>
                  <a:srgbClr val="000090"/>
                </a:solidFill>
              </a:rPr>
              <a:t>A.2 Circuit capacity study</a:t>
            </a:r>
          </a:p>
          <a:p>
            <a:pPr marL="115888" indent="-115888">
              <a:buFont typeface="Arial"/>
              <a:buChar char="•"/>
            </a:pP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A.3 Website for prequalifying DG</a:t>
            </a:r>
          </a:p>
          <a:p>
            <a:pPr marL="115888" indent="-115888">
              <a:buFont typeface="Arial"/>
              <a:buChar char="•"/>
            </a:pP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A.4 DG monitoring and control pilot</a:t>
            </a:r>
          </a:p>
          <a:p>
            <a:pPr marL="115888" indent="-115888">
              <a:buFont typeface="Arial"/>
              <a:buChar char="•"/>
            </a:pPr>
            <a:r>
              <a:rPr lang="en-US" sz="1000" dirty="0" smtClean="0">
                <a:solidFill>
                  <a:srgbClr val="000090"/>
                </a:solidFill>
              </a:rPr>
              <a:t>A.5 DER analytics and visualization platform</a:t>
            </a:r>
          </a:p>
          <a:p>
            <a:pPr marL="115888" indent="-115888">
              <a:buFont typeface="Arial"/>
              <a:buChar char="•"/>
            </a:pPr>
            <a:r>
              <a:rPr lang="en-US" sz="1000" dirty="0" smtClean="0">
                <a:solidFill>
                  <a:srgbClr val="000090"/>
                </a:solidFill>
              </a:rPr>
              <a:t>A.6 3V0 protection at substations</a:t>
            </a:r>
          </a:p>
          <a:p>
            <a:pPr marL="115888" indent="-115888">
              <a:buFont typeface="Arial"/>
              <a:buChar char="•"/>
            </a:pPr>
            <a:r>
              <a:rPr lang="en-US" sz="1000" dirty="0" smtClean="0">
                <a:solidFill>
                  <a:srgbClr val="000090"/>
                </a:solidFill>
              </a:rPr>
              <a:t>A.7 Substation Voltage Regulation Controls</a:t>
            </a:r>
          </a:p>
          <a:p>
            <a:pPr marL="115888" indent="-115888">
              <a:buFont typeface="Arial"/>
              <a:buChar char="•"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A.8 DER Monitoring (RD&amp;D)</a:t>
            </a:r>
          </a:p>
          <a:p>
            <a:pPr marL="115888" indent="-115888">
              <a:buFont typeface="Arial"/>
              <a:buChar char="•"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AL.1 Energy Storage- Battery Farm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53784" y="1638225"/>
            <a:ext cx="1480188" cy="28194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115888" indent="-115888">
              <a:buFont typeface="Arial"/>
              <a:buChar char="•"/>
            </a:pP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B.1 Reduce the SRP cycle to 5 years</a:t>
            </a:r>
          </a:p>
          <a:p>
            <a:pPr marL="115888" indent="-115888">
              <a:buFont typeface="Arial"/>
              <a:buChar char="•"/>
            </a:pP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B.2 Enhance hazard tree program</a:t>
            </a:r>
          </a:p>
          <a:p>
            <a:pPr marL="115888" indent="-115888">
              <a:buFont typeface="Arial"/>
              <a:buChar char="•"/>
            </a:pP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B.3 #6 Copper replacement</a:t>
            </a:r>
          </a:p>
          <a:p>
            <a:pPr marL="115888" indent="-115888">
              <a:buFont typeface="Arial"/>
              <a:buChar char="•"/>
            </a:pP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B.4 Install jacketed tree wire or spacer cable</a:t>
            </a:r>
          </a:p>
          <a:p>
            <a:pPr marL="115888" indent="-115888">
              <a:buFont typeface="Arial"/>
              <a:buChar char="•"/>
            </a:pP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B.5 Breakaway service connector</a:t>
            </a:r>
          </a:p>
          <a:p>
            <a:pPr marL="115888" indent="-115888">
              <a:buFont typeface="Arial"/>
              <a:buChar char="•"/>
            </a:pP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B.6. BI dashboard</a:t>
            </a:r>
          </a:p>
          <a:p>
            <a:pPr marL="115888" indent="-115888">
              <a:buFont typeface="Arial"/>
              <a:buChar char="•"/>
            </a:pP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B.7 Improved ETR tool</a:t>
            </a:r>
          </a:p>
          <a:p>
            <a:pPr marL="115888" indent="-115888">
              <a:buFont typeface="Arial"/>
              <a:buChar char="•"/>
            </a:pPr>
            <a:r>
              <a:rPr lang="en-US" sz="800" dirty="0">
                <a:solidFill>
                  <a:srgbClr val="000090"/>
                </a:solidFill>
              </a:rPr>
              <a:t>B.8 Integrate Enterprise mobile damage assessment tool</a:t>
            </a:r>
          </a:p>
          <a:p>
            <a:pPr marL="115888" indent="-115888">
              <a:buFont typeface="Arial"/>
              <a:buChar char="•"/>
            </a:pPr>
            <a:r>
              <a:rPr lang="en-US" sz="800" dirty="0" smtClean="0">
                <a:solidFill>
                  <a:srgbClr val="000090"/>
                </a:solidFill>
              </a:rPr>
              <a:t>B.9 Integrate AMS with OMS</a:t>
            </a:r>
          </a:p>
          <a:p>
            <a:pPr marL="115888" indent="-115888">
              <a:buFont typeface="Arial"/>
              <a:buChar char="•"/>
            </a:pP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B.10 OMS Resiliency – Hot Standby </a:t>
            </a:r>
          </a:p>
          <a:p>
            <a:pPr marL="115888" indent="-115888">
              <a:buFont typeface="Arial"/>
              <a:buChar char="•"/>
            </a:pP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BL.1 Proactive pole inspection</a:t>
            </a:r>
          </a:p>
          <a:p>
            <a:pPr marL="115888" indent="-115888">
              <a:buFont typeface="Arial"/>
              <a:buChar char="•"/>
            </a:pP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BL.2 Class B Dist. </a:t>
            </a:r>
            <a:r>
              <a:rPr lang="en-US" sz="800" dirty="0" err="1" smtClean="0">
                <a:solidFill>
                  <a:schemeClr val="bg1">
                    <a:lumMod val="50000"/>
                  </a:schemeClr>
                </a:solidFill>
              </a:rPr>
              <a:t>Stds</a:t>
            </a:r>
            <a:endParaRPr lang="en-US" sz="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15888" indent="-115888">
              <a:buFont typeface="Arial"/>
              <a:buChar char="•"/>
            </a:pP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BL.3 Pole loading study</a:t>
            </a:r>
          </a:p>
          <a:p>
            <a:pPr marL="115888" indent="-115888">
              <a:buFont typeface="Arial"/>
              <a:buChar char="•"/>
            </a:pP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BL.4 Replace UG cable</a:t>
            </a:r>
          </a:p>
          <a:p>
            <a:pPr marL="115888" indent="-115888">
              <a:buFont typeface="Arial"/>
              <a:buChar char="•"/>
            </a:pP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BL.5 Undergrounding</a:t>
            </a:r>
          </a:p>
          <a:p>
            <a:pPr marL="115888" indent="-115888">
              <a:buFont typeface="Arial"/>
              <a:buChar char="•"/>
            </a:pP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BL.6 Probabilistic Outage prediction</a:t>
            </a:r>
          </a:p>
          <a:p>
            <a:pPr marL="115888" indent="-115888">
              <a:buFont typeface="Arial"/>
              <a:buChar char="•"/>
            </a:pP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BL.7 Crew Callout System</a:t>
            </a:r>
          </a:p>
          <a:p>
            <a:pPr marL="115888" indent="-115888">
              <a:buFont typeface="Arial"/>
              <a:buChar char="•"/>
            </a:pP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BL.8 Planned Outage Tool</a:t>
            </a:r>
          </a:p>
          <a:p>
            <a:pPr marL="115888" indent="-115888">
              <a:buFont typeface="Arial"/>
              <a:buChar char="•"/>
            </a:pPr>
            <a:endParaRPr lang="en-US" sz="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77612" y="1657350"/>
            <a:ext cx="1480188" cy="28194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115888" indent="-115888">
              <a:buFont typeface="Arial"/>
              <a:buChar char="•"/>
            </a:pP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C.1 Auto 69 kV substation switches</a:t>
            </a:r>
          </a:p>
          <a:p>
            <a:pPr marL="115888" indent="-115888">
              <a:buFont typeface="Arial"/>
              <a:buChar char="•"/>
            </a:pPr>
            <a:r>
              <a:rPr lang="en-US" sz="1000" dirty="0" smtClean="0">
                <a:solidFill>
                  <a:srgbClr val="000090"/>
                </a:solidFill>
              </a:rPr>
              <a:t>C.2 Auto cap banks for VVO</a:t>
            </a:r>
          </a:p>
          <a:p>
            <a:pPr marL="115888" indent="-115888">
              <a:buFont typeface="Arial"/>
              <a:buChar char="•"/>
            </a:pPr>
            <a:r>
              <a:rPr lang="en-US" sz="1000" dirty="0" smtClean="0">
                <a:solidFill>
                  <a:srgbClr val="000090"/>
                </a:solidFill>
              </a:rPr>
              <a:t>C.3 Auto voltage for VVO</a:t>
            </a:r>
          </a:p>
          <a:p>
            <a:pPr marL="115888" indent="-115888">
              <a:buFont typeface="Arial"/>
              <a:buChar char="•"/>
            </a:pPr>
            <a:r>
              <a:rPr lang="en-US" sz="1000" dirty="0" smtClean="0">
                <a:solidFill>
                  <a:srgbClr val="000090"/>
                </a:solidFill>
              </a:rPr>
              <a:t>C.4 Auto LTCs for VVO</a:t>
            </a:r>
          </a:p>
          <a:p>
            <a:pPr marL="115888" indent="-115888">
              <a:buFont typeface="Arial"/>
              <a:buChar char="•"/>
            </a:pPr>
            <a:r>
              <a:rPr lang="en-US" sz="1000" dirty="0" smtClean="0">
                <a:solidFill>
                  <a:srgbClr val="000090"/>
                </a:solidFill>
              </a:rPr>
              <a:t>C.5 SCADA </a:t>
            </a:r>
            <a:r>
              <a:rPr lang="en-US" sz="1000" dirty="0" err="1" smtClean="0">
                <a:solidFill>
                  <a:srgbClr val="000090"/>
                </a:solidFill>
              </a:rPr>
              <a:t>comms</a:t>
            </a:r>
            <a:r>
              <a:rPr lang="en-US" sz="1000" dirty="0" smtClean="0">
                <a:solidFill>
                  <a:srgbClr val="000090"/>
                </a:solidFill>
              </a:rPr>
              <a:t> to FGE substations</a:t>
            </a:r>
          </a:p>
          <a:p>
            <a:pPr marL="115888" indent="-115888">
              <a:buFont typeface="Arial"/>
              <a:buChar char="•"/>
            </a:pPr>
            <a:r>
              <a:rPr lang="en-US" sz="1000" dirty="0" smtClean="0">
                <a:solidFill>
                  <a:srgbClr val="000090"/>
                </a:solidFill>
              </a:rPr>
              <a:t>C.6 Field Area Network for DA</a:t>
            </a:r>
          </a:p>
          <a:p>
            <a:pPr marL="115888" indent="-115888">
              <a:buFont typeface="Arial"/>
              <a:buChar char="•"/>
            </a:pPr>
            <a:r>
              <a:rPr lang="en-US" sz="1000" dirty="0" smtClean="0">
                <a:solidFill>
                  <a:srgbClr val="000090"/>
                </a:solidFill>
              </a:rPr>
              <a:t>C.7 ADMS</a:t>
            </a:r>
          </a:p>
          <a:p>
            <a:pPr marL="115888" indent="-115888">
              <a:buFont typeface="Arial"/>
              <a:buChar char="•"/>
            </a:pP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C.8 Auto sectionalizing and restoration</a:t>
            </a:r>
          </a:p>
          <a:p>
            <a:pPr marL="115888" indent="-115888">
              <a:buFont typeface="Arial"/>
              <a:buChar char="•"/>
            </a:pP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C.9 Energy efficiency tariff</a:t>
            </a:r>
          </a:p>
          <a:p>
            <a:pPr marL="115888" indent="-115888">
              <a:buFont typeface="Arial"/>
              <a:buChar char="•"/>
            </a:pP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CL.1 SCADA fault indicators - FLISR</a:t>
            </a:r>
          </a:p>
          <a:p>
            <a:pPr marL="115888" indent="-115888">
              <a:buFont typeface="Arial"/>
              <a:buChar char="•"/>
            </a:pP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CL.2  Automated </a:t>
            </a:r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</a:rPr>
              <a:t>reclosers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 – FLISR</a:t>
            </a:r>
          </a:p>
          <a:p>
            <a:pPr marL="115888" indent="-115888">
              <a:buFont typeface="Arial"/>
              <a:buChar char="•"/>
            </a:pP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CL.3 FLISR ADMS module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01612" y="1651815"/>
            <a:ext cx="1480188" cy="28194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115888" indent="-115888">
              <a:buFont typeface="Arial"/>
              <a:buChar char="•"/>
            </a:pPr>
            <a:r>
              <a:rPr lang="en-US" sz="1000" dirty="0" smtClean="0">
                <a:solidFill>
                  <a:srgbClr val="000090"/>
                </a:solidFill>
              </a:rPr>
              <a:t>D.1 Energy information web portal</a:t>
            </a:r>
          </a:p>
          <a:p>
            <a:pPr marL="115888" indent="-115888">
              <a:buFont typeface="Arial"/>
              <a:buChar char="•"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D.2 Customer mobile app</a:t>
            </a:r>
          </a:p>
          <a:p>
            <a:pPr marL="115888" indent="-115888">
              <a:buFont typeface="Arial"/>
              <a:buChar char="•"/>
            </a:pPr>
            <a:r>
              <a:rPr lang="en-US" sz="1000" dirty="0" smtClean="0">
                <a:solidFill>
                  <a:srgbClr val="000090"/>
                </a:solidFill>
              </a:rPr>
              <a:t>D.3 </a:t>
            </a:r>
            <a:r>
              <a:rPr lang="en-US" sz="1000" dirty="0" err="1" smtClean="0">
                <a:solidFill>
                  <a:srgbClr val="000090"/>
                </a:solidFill>
              </a:rPr>
              <a:t>Gamification</a:t>
            </a:r>
            <a:r>
              <a:rPr lang="en-US" sz="1000" dirty="0" smtClean="0">
                <a:solidFill>
                  <a:srgbClr val="000090"/>
                </a:solidFill>
              </a:rPr>
              <a:t> pilot</a:t>
            </a:r>
          </a:p>
          <a:p>
            <a:pPr marL="115888" indent="-115888">
              <a:buFont typeface="Arial"/>
              <a:buChar char="•"/>
            </a:pP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D.4 Customer education program</a:t>
            </a:r>
          </a:p>
          <a:p>
            <a:pPr marL="115888" indent="-115888">
              <a:buFont typeface="Arial"/>
              <a:buChar char="•"/>
            </a:pP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D.5 Pre-payment</a:t>
            </a:r>
          </a:p>
          <a:p>
            <a:pPr marL="115888" indent="-115888">
              <a:buFont typeface="Arial"/>
              <a:buChar char="•"/>
            </a:pPr>
            <a:r>
              <a:rPr lang="en-US" sz="1000" dirty="0" smtClean="0">
                <a:solidFill>
                  <a:srgbClr val="000090"/>
                </a:solidFill>
              </a:rPr>
              <a:t>D.6 TVR AMS</a:t>
            </a:r>
          </a:p>
          <a:p>
            <a:pPr marL="115888" indent="-115888">
              <a:buFont typeface="Arial"/>
              <a:buChar char="•"/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D.7 Behind meter interface </a:t>
            </a:r>
            <a:r>
              <a:rPr lang="en-US" sz="1000" dirty="0" err="1" smtClean="0">
                <a:solidFill>
                  <a:schemeClr val="bg1">
                    <a:lumMod val="50000"/>
                  </a:schemeClr>
                </a:solidFill>
              </a:rPr>
              <a:t>std</a:t>
            </a:r>
            <a:endParaRPr lang="en-US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15888" indent="-115888">
              <a:buFont typeface="Arial"/>
              <a:buChar char="•"/>
            </a:pP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DL.1 Control of appliances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25612" y="1646280"/>
            <a:ext cx="1480188" cy="28194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115888" indent="-115888">
              <a:buFont typeface="Arial"/>
              <a:buChar char="•"/>
            </a:pPr>
            <a:r>
              <a:rPr lang="en-US" sz="1000" dirty="0" smtClean="0">
                <a:solidFill>
                  <a:srgbClr val="000090"/>
                </a:solidFill>
              </a:rPr>
              <a:t>E.1 Mobility platform for field work</a:t>
            </a:r>
          </a:p>
          <a:p>
            <a:pPr marL="115888" indent="-115888">
              <a:buFont typeface="Arial"/>
              <a:buChar char="•"/>
            </a:pP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E.2 AVL for foreign crews</a:t>
            </a:r>
          </a:p>
          <a:p>
            <a:pPr marL="115888" indent="-115888">
              <a:buFont typeface="Arial"/>
              <a:buChar char="•"/>
            </a:pP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E.3 WOMS</a:t>
            </a:r>
          </a:p>
          <a:p>
            <a:pPr marL="115888" indent="-115888">
              <a:buFont typeface="Arial"/>
              <a:buChar char="•"/>
            </a:pP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E.4 Condition based maintenance program</a:t>
            </a:r>
          </a:p>
          <a:p>
            <a:pPr marL="115888" indent="-115888">
              <a:buFont typeface="Arial"/>
              <a:buChar char="•"/>
            </a:pP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E.5 BI dashboard for asset health and performance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94750" y="4519083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Slide Number Placeholder 3"/>
          <p:cNvSpPr txBox="1">
            <a:spLocks/>
          </p:cNvSpPr>
          <p:nvPr/>
        </p:nvSpPr>
        <p:spPr>
          <a:xfrm>
            <a:off x="8450263" y="4697413"/>
            <a:ext cx="338137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B0B8DCA0-E633-8444-B113-2E27CEA0786F}" type="slidenum">
              <a:rPr lang="en-US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pPr algn="r">
                <a:defRPr/>
              </a:pPr>
              <a:t>5</a:t>
            </a:fld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578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GMP Projects by Program Area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18015" y="1200150"/>
            <a:ext cx="1480188" cy="457200"/>
          </a:xfrm>
          <a:prstGeom prst="rect">
            <a:avLst/>
          </a:prstGeom>
          <a:solidFill>
            <a:srgbClr val="000090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DER Enablement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2253612" y="1200150"/>
            <a:ext cx="1480188" cy="457200"/>
          </a:xfrm>
          <a:prstGeom prst="rect">
            <a:avLst/>
          </a:prstGeom>
          <a:solidFill>
            <a:srgbClr val="000090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Reliability</a:t>
            </a:r>
          </a:p>
        </p:txBody>
      </p:sp>
      <p:sp>
        <p:nvSpPr>
          <p:cNvPr id="9" name="Rectangle 8"/>
          <p:cNvSpPr/>
          <p:nvPr/>
        </p:nvSpPr>
        <p:spPr>
          <a:xfrm>
            <a:off x="3777612" y="1193775"/>
            <a:ext cx="1480188" cy="457200"/>
          </a:xfrm>
          <a:prstGeom prst="rect">
            <a:avLst/>
          </a:prstGeom>
          <a:solidFill>
            <a:srgbClr val="000090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Distribution Automation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01612" y="1187400"/>
            <a:ext cx="1480188" cy="457200"/>
          </a:xfrm>
          <a:prstGeom prst="rect">
            <a:avLst/>
          </a:prstGeom>
          <a:solidFill>
            <a:srgbClr val="000090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Customer Empowerment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25612" y="1181025"/>
            <a:ext cx="1480188" cy="457200"/>
          </a:xfrm>
          <a:prstGeom prst="rect">
            <a:avLst/>
          </a:prstGeom>
          <a:solidFill>
            <a:srgbClr val="000090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Workforce &amp; Asset Management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8015" y="1650975"/>
            <a:ext cx="1480188" cy="28194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115888" indent="-115888">
              <a:buFont typeface="Arial"/>
              <a:buChar char="•"/>
            </a:pPr>
            <a:r>
              <a:rPr lang="en-US" sz="1050" dirty="0" smtClean="0">
                <a:solidFill>
                  <a:srgbClr val="000090"/>
                </a:solidFill>
              </a:rPr>
              <a:t>A.2 Circuit capacity study</a:t>
            </a:r>
          </a:p>
          <a:p>
            <a:pPr marL="115888" indent="-115888">
              <a:buFont typeface="Arial"/>
              <a:buChar char="•"/>
            </a:pPr>
            <a:r>
              <a:rPr lang="en-US" sz="1050" dirty="0" smtClean="0">
                <a:solidFill>
                  <a:srgbClr val="000090"/>
                </a:solidFill>
              </a:rPr>
              <a:t>A.5 DER analytics and visualization platform</a:t>
            </a:r>
          </a:p>
          <a:p>
            <a:pPr marL="115888" indent="-115888">
              <a:buFont typeface="Arial"/>
              <a:buChar char="•"/>
            </a:pPr>
            <a:r>
              <a:rPr lang="en-US" sz="1050" dirty="0" smtClean="0">
                <a:solidFill>
                  <a:srgbClr val="000090"/>
                </a:solidFill>
              </a:rPr>
              <a:t>A.6 3V0 protection at substations</a:t>
            </a:r>
          </a:p>
          <a:p>
            <a:pPr marL="115888" indent="-115888">
              <a:buFont typeface="Arial"/>
              <a:buChar char="•"/>
            </a:pPr>
            <a:r>
              <a:rPr lang="en-US" sz="1050" dirty="0" smtClean="0">
                <a:solidFill>
                  <a:srgbClr val="000090"/>
                </a:solidFill>
              </a:rPr>
              <a:t>A.7 Substation Voltage Regulation Controls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53784" y="1638225"/>
            <a:ext cx="1480188" cy="28194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115888" indent="-115888">
              <a:buFont typeface="Arial"/>
              <a:buChar char="•"/>
            </a:pPr>
            <a:r>
              <a:rPr lang="en-US" sz="1050" dirty="0" smtClean="0">
                <a:solidFill>
                  <a:srgbClr val="000090"/>
                </a:solidFill>
              </a:rPr>
              <a:t>B.8 </a:t>
            </a:r>
            <a:r>
              <a:rPr lang="en-US" sz="1050" dirty="0">
                <a:solidFill>
                  <a:srgbClr val="000090"/>
                </a:solidFill>
              </a:rPr>
              <a:t>Integrate Enterprise mobile damage assessment tool</a:t>
            </a:r>
          </a:p>
          <a:p>
            <a:pPr marL="115888" indent="-115888">
              <a:buFont typeface="Arial"/>
              <a:buChar char="•"/>
            </a:pPr>
            <a:r>
              <a:rPr lang="en-US" sz="1050" dirty="0" smtClean="0">
                <a:solidFill>
                  <a:srgbClr val="000090"/>
                </a:solidFill>
              </a:rPr>
              <a:t>B.9 Integrate AMS with OMS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77612" y="1657350"/>
            <a:ext cx="1480188" cy="28194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115888" indent="-115888">
              <a:buFont typeface="Arial"/>
              <a:buChar char="•"/>
            </a:pPr>
            <a:r>
              <a:rPr lang="en-US" sz="1050" dirty="0" smtClean="0">
                <a:solidFill>
                  <a:srgbClr val="000090"/>
                </a:solidFill>
              </a:rPr>
              <a:t>C.2 Auto cap banks for VVO</a:t>
            </a:r>
          </a:p>
          <a:p>
            <a:pPr marL="115888" indent="-115888">
              <a:buFont typeface="Arial"/>
              <a:buChar char="•"/>
            </a:pPr>
            <a:r>
              <a:rPr lang="en-US" sz="1050" dirty="0" smtClean="0">
                <a:solidFill>
                  <a:srgbClr val="000090"/>
                </a:solidFill>
              </a:rPr>
              <a:t>C.3 Auto voltage for VVO</a:t>
            </a:r>
          </a:p>
          <a:p>
            <a:pPr marL="115888" indent="-115888">
              <a:buFont typeface="Arial"/>
              <a:buChar char="•"/>
            </a:pPr>
            <a:r>
              <a:rPr lang="en-US" sz="1050" dirty="0" smtClean="0">
                <a:solidFill>
                  <a:srgbClr val="000090"/>
                </a:solidFill>
              </a:rPr>
              <a:t>C.4 Auto LTCs for VVO</a:t>
            </a:r>
          </a:p>
          <a:p>
            <a:pPr marL="115888" indent="-115888">
              <a:buFont typeface="Arial"/>
              <a:buChar char="•"/>
            </a:pPr>
            <a:r>
              <a:rPr lang="en-US" sz="1050" dirty="0" smtClean="0">
                <a:solidFill>
                  <a:srgbClr val="000090"/>
                </a:solidFill>
              </a:rPr>
              <a:t>C.5 SCADA </a:t>
            </a:r>
            <a:r>
              <a:rPr lang="en-US" sz="1050" dirty="0" err="1" smtClean="0">
                <a:solidFill>
                  <a:srgbClr val="000090"/>
                </a:solidFill>
              </a:rPr>
              <a:t>comms</a:t>
            </a:r>
            <a:r>
              <a:rPr lang="en-US" sz="1050" dirty="0" smtClean="0">
                <a:solidFill>
                  <a:srgbClr val="000090"/>
                </a:solidFill>
              </a:rPr>
              <a:t> to FGE substations</a:t>
            </a:r>
          </a:p>
          <a:p>
            <a:pPr marL="115888" indent="-115888">
              <a:buFont typeface="Arial"/>
              <a:buChar char="•"/>
            </a:pPr>
            <a:r>
              <a:rPr lang="en-US" sz="1050" dirty="0" smtClean="0">
                <a:solidFill>
                  <a:srgbClr val="000090"/>
                </a:solidFill>
              </a:rPr>
              <a:t>C.6 Field Area Network for DA</a:t>
            </a:r>
          </a:p>
          <a:p>
            <a:pPr marL="115888" indent="-115888">
              <a:buFont typeface="Arial"/>
              <a:buChar char="•"/>
            </a:pPr>
            <a:r>
              <a:rPr lang="en-US" sz="1050" dirty="0" smtClean="0">
                <a:solidFill>
                  <a:srgbClr val="000090"/>
                </a:solidFill>
              </a:rPr>
              <a:t>C.7 ADMS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01612" y="1651815"/>
            <a:ext cx="1480188" cy="28194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115888" indent="-115888">
              <a:buFont typeface="Arial"/>
              <a:buChar char="•"/>
            </a:pPr>
            <a:r>
              <a:rPr lang="en-US" sz="1050" dirty="0" smtClean="0">
                <a:solidFill>
                  <a:srgbClr val="000090"/>
                </a:solidFill>
              </a:rPr>
              <a:t>D.1 Energy information web portal</a:t>
            </a:r>
          </a:p>
          <a:p>
            <a:pPr marL="115888" indent="-115888">
              <a:buFont typeface="Arial"/>
              <a:buChar char="•"/>
            </a:pPr>
            <a:r>
              <a:rPr lang="en-US" sz="1050" dirty="0" smtClean="0">
                <a:solidFill>
                  <a:srgbClr val="000090"/>
                </a:solidFill>
              </a:rPr>
              <a:t>D.3 </a:t>
            </a:r>
            <a:r>
              <a:rPr lang="en-US" sz="1050" dirty="0" err="1" smtClean="0">
                <a:solidFill>
                  <a:srgbClr val="000090"/>
                </a:solidFill>
              </a:rPr>
              <a:t>Gamification</a:t>
            </a:r>
            <a:r>
              <a:rPr lang="en-US" sz="1050" dirty="0" smtClean="0">
                <a:solidFill>
                  <a:srgbClr val="000090"/>
                </a:solidFill>
              </a:rPr>
              <a:t> pilot</a:t>
            </a:r>
          </a:p>
          <a:p>
            <a:pPr marL="115888" indent="-115888">
              <a:buFont typeface="Arial"/>
              <a:buChar char="•"/>
            </a:pPr>
            <a:r>
              <a:rPr lang="en-US" sz="1050" dirty="0" smtClean="0">
                <a:solidFill>
                  <a:srgbClr val="000090"/>
                </a:solidFill>
              </a:rPr>
              <a:t>D.6 TVR AMS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25612" y="1646280"/>
            <a:ext cx="1480188" cy="28194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115888" indent="-115888">
              <a:buFont typeface="Arial"/>
              <a:buChar char="•"/>
            </a:pPr>
            <a:r>
              <a:rPr lang="en-US" sz="1050" dirty="0" smtClean="0">
                <a:solidFill>
                  <a:srgbClr val="000090"/>
                </a:solidFill>
              </a:rPr>
              <a:t>E.1 Mobility platform for field work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1664" y="4324350"/>
            <a:ext cx="3059597" cy="3048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Note: The original list was 52 projects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94750" y="4519083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Slide Number Placeholder 3"/>
          <p:cNvSpPr txBox="1">
            <a:spLocks/>
          </p:cNvSpPr>
          <p:nvPr/>
        </p:nvSpPr>
        <p:spPr>
          <a:xfrm>
            <a:off x="8450263" y="4697413"/>
            <a:ext cx="338137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fld id="{B0B8DCA0-E633-8444-B113-2E27CEA0786F}" type="slidenum">
              <a:rPr lang="en-US" sz="10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pPr algn="r">
                <a:defRPr/>
              </a:pPr>
              <a:t>6</a:t>
            </a:fld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739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AMF and TVR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00150"/>
            <a:ext cx="3810000" cy="33718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b="1" u="sng" dirty="0" smtClean="0"/>
              <a:t>Mandatory TVR </a:t>
            </a:r>
          </a:p>
          <a:p>
            <a:r>
              <a:rPr lang="en-US" sz="1800" dirty="0"/>
              <a:t>D</a:t>
            </a:r>
            <a:r>
              <a:rPr lang="en-US" sz="1800" dirty="0" smtClean="0"/>
              <a:t>eemed too expensive ($12M cost with $3.3 Million in Benefits)</a:t>
            </a:r>
          </a:p>
          <a:p>
            <a:r>
              <a:rPr lang="en-US" sz="1800" dirty="0"/>
              <a:t>E</a:t>
            </a:r>
            <a:r>
              <a:rPr lang="en-US" sz="1800" dirty="0" smtClean="0"/>
              <a:t>xisting </a:t>
            </a:r>
            <a:r>
              <a:rPr lang="en-US" sz="1800" dirty="0"/>
              <a:t>smart meters </a:t>
            </a:r>
            <a:r>
              <a:rPr lang="en-US" sz="1800" dirty="0" smtClean="0"/>
              <a:t>will have to be replaced but have </a:t>
            </a:r>
            <a:r>
              <a:rPr lang="en-US" sz="1800" dirty="0"/>
              <a:t>not reached the end of their useful </a:t>
            </a:r>
            <a:r>
              <a:rPr lang="en-US" sz="1800" dirty="0" smtClean="0"/>
              <a:t>life</a:t>
            </a:r>
          </a:p>
          <a:p>
            <a:r>
              <a:rPr lang="en-US" sz="1800" dirty="0"/>
              <a:t>M</a:t>
            </a:r>
            <a:r>
              <a:rPr lang="en-US" sz="1800" dirty="0" smtClean="0"/>
              <a:t>unicipal aggregation may also impact participants</a:t>
            </a:r>
          </a:p>
          <a:p>
            <a:r>
              <a:rPr lang="en-US" sz="1800" dirty="0" smtClean="0"/>
              <a:t>Proposal is to build out AMF network and offer an optional TVR</a:t>
            </a:r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3810000" cy="3371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u="sng" dirty="0" smtClean="0"/>
              <a:t>Opt-in TVR with CPP:</a:t>
            </a:r>
          </a:p>
          <a:p>
            <a:r>
              <a:rPr lang="en-US" sz="1800" dirty="0" smtClean="0"/>
              <a:t>Residential and small commercial $2.1 M Cost with $1M in benefits</a:t>
            </a:r>
          </a:p>
          <a:p>
            <a:r>
              <a:rPr lang="en-US" sz="1800" dirty="0" smtClean="0"/>
              <a:t>Participants responsible for meter upgrade cost</a:t>
            </a:r>
          </a:p>
          <a:p>
            <a:r>
              <a:rPr lang="en-US" sz="1800" dirty="0" smtClean="0"/>
              <a:t>Build out of network complete over a three year period</a:t>
            </a:r>
          </a:p>
          <a:p>
            <a:r>
              <a:rPr lang="en-US" sz="1800" dirty="0" smtClean="0"/>
              <a:t>On-Peak </a:t>
            </a:r>
            <a:r>
              <a:rPr lang="en-US" sz="1800" dirty="0"/>
              <a:t>to Off-Peak ratio is </a:t>
            </a:r>
            <a:r>
              <a:rPr lang="en-US" sz="1800" dirty="0" smtClean="0"/>
              <a:t>3.28</a:t>
            </a:r>
          </a:p>
          <a:p>
            <a:r>
              <a:rPr lang="en-US" sz="1800" dirty="0" smtClean="0"/>
              <a:t>CPP to </a:t>
            </a:r>
            <a:r>
              <a:rPr lang="en-US" sz="1800" dirty="0"/>
              <a:t>Off Peak ratio is </a:t>
            </a:r>
            <a:r>
              <a:rPr lang="en-US" sz="1800" dirty="0" smtClean="0"/>
              <a:t>7.67</a:t>
            </a:r>
          </a:p>
          <a:p>
            <a:endParaRPr lang="en-US" sz="180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8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09550"/>
            <a:ext cx="3581400" cy="7429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Roadmap View</a:t>
            </a:r>
            <a:endParaRPr lang="en-US" sz="24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05521" y="1047750"/>
            <a:ext cx="3581400" cy="3457575"/>
          </a:xfrm>
        </p:spPr>
        <p:txBody>
          <a:bodyPr>
            <a:normAutofit fontScale="92500" lnSpcReduction="20000"/>
          </a:bodyPr>
          <a:lstStyle/>
          <a:p>
            <a:r>
              <a:rPr lang="en-US" sz="1900" dirty="0" smtClean="0">
                <a:solidFill>
                  <a:schemeClr val="tx1"/>
                </a:solidFill>
              </a:rPr>
              <a:t>Low cost, high benefit projects implemented first</a:t>
            </a:r>
          </a:p>
          <a:p>
            <a:r>
              <a:rPr lang="en-US" sz="1900" dirty="0" smtClean="0">
                <a:solidFill>
                  <a:schemeClr val="tx1"/>
                </a:solidFill>
              </a:rPr>
              <a:t>Under new timeframe key foundational capabilities are launched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Reliability projects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Distribution Automation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Communications</a:t>
            </a:r>
          </a:p>
          <a:p>
            <a:r>
              <a:rPr lang="en-US" sz="1900" dirty="0" smtClean="0">
                <a:solidFill>
                  <a:schemeClr val="tx1"/>
                </a:solidFill>
              </a:rPr>
              <a:t>As capabilities are added customer tools go online</a:t>
            </a:r>
          </a:p>
          <a:p>
            <a:r>
              <a:rPr lang="en-US" sz="1900" dirty="0" smtClean="0">
                <a:solidFill>
                  <a:schemeClr val="tx1"/>
                </a:solidFill>
              </a:rPr>
              <a:t>AMF Deployment deployed as Opt-In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Timeframe approaches end of life for current platform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920" y="209053"/>
            <a:ext cx="5080879" cy="48010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39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BCA Summary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690426"/>
              </p:ext>
            </p:extLst>
          </p:nvPr>
        </p:nvGraphicFramePr>
        <p:xfrm>
          <a:off x="152400" y="1428750"/>
          <a:ext cx="4114800" cy="1495806"/>
        </p:xfrm>
        <a:graphic>
          <a:graphicData uri="http://schemas.openxmlformats.org/drawingml/2006/table">
            <a:tbl>
              <a:tblPr firstRow="1" firstCol="1" bandRow="1"/>
              <a:tblGrid>
                <a:gridCol w="1371600"/>
                <a:gridCol w="766482"/>
                <a:gridCol w="685800"/>
                <a:gridCol w="1290918"/>
              </a:tblGrid>
              <a:tr h="2025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Program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Benefits ($K)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Costs ($K)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B/C Ratio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2025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Distribution Automation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$13,551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$13,632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0.99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  <a:tr h="2025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Grid Reliability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$7,265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$559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13.00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  <a:tr h="2025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Workforce &amp; Asset Management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$6,625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$365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18.15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  <a:tr h="2025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Customer Empowerment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$1,987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$2,566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0.77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  <a:tr h="2025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DER Enablement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$106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$3,304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0.03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  <a:tr h="2025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Overall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$29,533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$20,426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1.5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DA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52410"/>
              </p:ext>
            </p:extLst>
          </p:nvPr>
        </p:nvGraphicFramePr>
        <p:xfrm>
          <a:off x="152400" y="3211446"/>
          <a:ext cx="4128715" cy="1631442"/>
        </p:xfrm>
        <a:graphic>
          <a:graphicData uri="http://schemas.openxmlformats.org/drawingml/2006/table">
            <a:tbl>
              <a:tblPr firstRow="1" firstCol="1" bandRow="1"/>
              <a:tblGrid>
                <a:gridCol w="1468171"/>
                <a:gridCol w="914098"/>
                <a:gridCol w="834826"/>
                <a:gridCol w="911620"/>
              </a:tblGrid>
              <a:tr h="4851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Program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</a:endParaRPr>
                    </a:p>
                    <a:p>
                      <a:pPr algn="ctr"/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Grid Benefits</a:t>
                      </a:r>
                      <a:endParaRPr lang="en-US" sz="1000">
                        <a:effectLst/>
                        <a:latin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Times New Roman"/>
                      </a:endParaRPr>
                    </a:p>
                    <a:p>
                      <a:pPr algn="ctr"/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Customer Benefits</a:t>
                      </a:r>
                      <a:endParaRPr lang="en-US" sz="1000">
                        <a:effectLst/>
                        <a:latin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solidFill>
                            <a:srgbClr val="FFFFFF"/>
                          </a:solidFill>
                          <a:effectLst/>
                          <a:latin typeface="Calibri"/>
                          <a:ea typeface="MS Mincho"/>
                          <a:cs typeface="Times New Roman"/>
                        </a:rPr>
                        <a:t>Total Benefits</a:t>
                      </a:r>
                      <a:endParaRPr lang="en-US" sz="100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886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DER Enablement</a:t>
                      </a:r>
                      <a:endParaRPr lang="en-US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$0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$100</a:t>
                      </a:r>
                      <a:endParaRPr lang="en-US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$100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6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Grid Reliability</a:t>
                      </a:r>
                      <a:endParaRPr lang="en-US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$556</a:t>
                      </a:r>
                      <a:endParaRPr lang="en-US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$6,115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$6,671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6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Distribution Automation 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$0</a:t>
                      </a:r>
                      <a:endParaRPr lang="en-US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$10,800</a:t>
                      </a:r>
                      <a:endParaRPr lang="en-US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$10,800</a:t>
                      </a:r>
                      <a:endParaRPr lang="en-US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6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Customer Empowerment 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$126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$1,318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$1,444</a:t>
                      </a:r>
                      <a:endParaRPr lang="en-US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8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Workforce and Asset Management 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$378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$5,796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$6,174</a:t>
                      </a:r>
                      <a:endParaRPr lang="en-US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36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$1,060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$24,129</a:t>
                      </a:r>
                      <a:endParaRPr lang="en-US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$25,189</a:t>
                      </a:r>
                      <a:endParaRPr lang="en-US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894587238"/>
              </p:ext>
            </p:extLst>
          </p:nvPr>
        </p:nvGraphicFramePr>
        <p:xfrm>
          <a:off x="4572000" y="1338650"/>
          <a:ext cx="4343400" cy="3348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152400" y="1200150"/>
            <a:ext cx="41161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30509"/>
                </a:solidFill>
              </a:rPr>
              <a:t>by </a:t>
            </a:r>
            <a:r>
              <a:rPr lang="en-US" sz="1200" b="1" dirty="0">
                <a:solidFill>
                  <a:srgbClr val="030509"/>
                </a:solidFill>
              </a:rPr>
              <a:t>Program Area (15 Year Timeframe in Net Present Value)</a:t>
            </a:r>
          </a:p>
        </p:txBody>
      </p:sp>
      <p:sp>
        <p:nvSpPr>
          <p:cNvPr id="8" name="Rectangle 7"/>
          <p:cNvSpPr/>
          <p:nvPr/>
        </p:nvSpPr>
        <p:spPr>
          <a:xfrm>
            <a:off x="164990" y="2980551"/>
            <a:ext cx="41161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30509"/>
                </a:solidFill>
              </a:rPr>
              <a:t>Benefits Comparison (10 </a:t>
            </a:r>
            <a:r>
              <a:rPr lang="en-US" sz="1200" b="1" dirty="0">
                <a:solidFill>
                  <a:srgbClr val="030509"/>
                </a:solidFill>
              </a:rPr>
              <a:t>Year </a:t>
            </a:r>
            <a:r>
              <a:rPr lang="en-US" sz="1200" b="1" dirty="0" smtClean="0">
                <a:solidFill>
                  <a:srgbClr val="030509"/>
                </a:solidFill>
              </a:rPr>
              <a:t>Nominal Values)</a:t>
            </a:r>
            <a:endParaRPr lang="en-US" sz="1200" b="1" dirty="0">
              <a:solidFill>
                <a:srgbClr val="03050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0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IDGE PowerPoint template 2 16x9">
  <a:themeElements>
    <a:clrScheme name="BRIDGE">
      <a:dk1>
        <a:sysClr val="windowText" lastClr="000000"/>
      </a:dk1>
      <a:lt1>
        <a:sysClr val="window" lastClr="FFFFFF"/>
      </a:lt1>
      <a:dk2>
        <a:srgbClr val="00587C"/>
      </a:dk2>
      <a:lt2>
        <a:srgbClr val="EEECE1"/>
      </a:lt2>
      <a:accent1>
        <a:srgbClr val="84BD00"/>
      </a:accent1>
      <a:accent2>
        <a:srgbClr val="E03C31"/>
      </a:accent2>
      <a:accent3>
        <a:srgbClr val="7BAFD4"/>
      </a:accent3>
      <a:accent4>
        <a:srgbClr val="FFCD00"/>
      </a:accent4>
      <a:accent5>
        <a:srgbClr val="6AD1E3"/>
      </a:accent5>
      <a:accent6>
        <a:srgbClr val="FFA300"/>
      </a:accent6>
      <a:hlink>
        <a:srgbClr val="0000FF"/>
      </a:hlink>
      <a:folHlink>
        <a:srgbClr val="A05EB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9050">
          <a:solidFill>
            <a:schemeClr val="tx2">
              <a:lumMod val="75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BRIDGE Corporate Overview_4x3">
  <a:themeElements>
    <a:clrScheme name="BRIDGE">
      <a:dk1>
        <a:sysClr val="windowText" lastClr="000000"/>
      </a:dk1>
      <a:lt1>
        <a:sysClr val="window" lastClr="FFFFFF"/>
      </a:lt1>
      <a:dk2>
        <a:srgbClr val="00587C"/>
      </a:dk2>
      <a:lt2>
        <a:srgbClr val="EEECE1"/>
      </a:lt2>
      <a:accent1>
        <a:srgbClr val="84BD00"/>
      </a:accent1>
      <a:accent2>
        <a:srgbClr val="E03C31"/>
      </a:accent2>
      <a:accent3>
        <a:srgbClr val="7BAFD4"/>
      </a:accent3>
      <a:accent4>
        <a:srgbClr val="FFCD00"/>
      </a:accent4>
      <a:accent5>
        <a:srgbClr val="6AD1E3"/>
      </a:accent5>
      <a:accent6>
        <a:srgbClr val="FFA300"/>
      </a:accent6>
      <a:hlink>
        <a:srgbClr val="0000FF"/>
      </a:hlink>
      <a:folHlink>
        <a:srgbClr val="A05EB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9050">
          <a:solidFill>
            <a:schemeClr val="tx2"/>
          </a:solidFill>
        </a:ln>
        <a:effectLst/>
      </a:spPr>
      <a:bodyPr rtlCol="0" anchor="ctr"/>
      <a:lstStyle>
        <a:defPPr algn="ctr">
          <a:defRPr sz="2000" dirty="0" smtClean="0">
            <a:solidFill>
              <a:schemeClr val="tx2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square" lIns="91440" tIns="45720" rIns="91440" bIns="45720" rtlCol="0" anchor="ctr">
        <a:noAutofit/>
      </a:bodyPr>
      <a:lstStyle>
        <a:defPPr algn="ctr">
          <a:defRPr sz="2400" dirty="0" smtClean="0">
            <a:solidFill>
              <a:schemeClr val="tx2">
                <a:lumMod val="75000"/>
              </a:schemeClr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BRIDGE Corporate Overview_6-24">
  <a:themeElements>
    <a:clrScheme name="BRIDGE">
      <a:dk1>
        <a:sysClr val="windowText" lastClr="000000"/>
      </a:dk1>
      <a:lt1>
        <a:sysClr val="window" lastClr="FFFFFF"/>
      </a:lt1>
      <a:dk2>
        <a:srgbClr val="00567C"/>
      </a:dk2>
      <a:lt2>
        <a:srgbClr val="EEECE1"/>
      </a:lt2>
      <a:accent1>
        <a:srgbClr val="7CADD3"/>
      </a:accent1>
      <a:accent2>
        <a:srgbClr val="E53C2E"/>
      </a:accent2>
      <a:accent3>
        <a:srgbClr val="82BC00"/>
      </a:accent3>
      <a:accent4>
        <a:srgbClr val="8064A2"/>
      </a:accent4>
      <a:accent5>
        <a:srgbClr val="66CFE3"/>
      </a:accent5>
      <a:accent6>
        <a:srgbClr val="FFA3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BRIDGE Corporate Overview_6-24">
  <a:themeElements>
    <a:clrScheme name="BRIDGE">
      <a:dk1>
        <a:sysClr val="windowText" lastClr="000000"/>
      </a:dk1>
      <a:lt1>
        <a:sysClr val="window" lastClr="FFFFFF"/>
      </a:lt1>
      <a:dk2>
        <a:srgbClr val="00567C"/>
      </a:dk2>
      <a:lt2>
        <a:srgbClr val="EEECE1"/>
      </a:lt2>
      <a:accent1>
        <a:srgbClr val="7CADD3"/>
      </a:accent1>
      <a:accent2>
        <a:srgbClr val="E53C2E"/>
      </a:accent2>
      <a:accent3>
        <a:srgbClr val="82BC00"/>
      </a:accent3>
      <a:accent4>
        <a:srgbClr val="8064A2"/>
      </a:accent4>
      <a:accent5>
        <a:srgbClr val="66CFE3"/>
      </a:accent5>
      <a:accent6>
        <a:srgbClr val="FFA3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Main_Template (White Titles)">
  <a:themeElements>
    <a:clrScheme name="Unitil Palette">
      <a:dk1>
        <a:srgbClr val="3B70BF"/>
      </a:dk1>
      <a:lt1>
        <a:srgbClr val="FFFFFF"/>
      </a:lt1>
      <a:dk2>
        <a:srgbClr val="FFFFFF"/>
      </a:dk2>
      <a:lt2>
        <a:srgbClr val="FFFFFF"/>
      </a:lt2>
      <a:accent1>
        <a:srgbClr val="233E99"/>
      </a:accent1>
      <a:accent2>
        <a:srgbClr val="B95915"/>
      </a:accent2>
      <a:accent3>
        <a:srgbClr val="3B70BF"/>
      </a:accent3>
      <a:accent4>
        <a:srgbClr val="FF9900"/>
      </a:accent4>
      <a:accent5>
        <a:srgbClr val="C3C3C3"/>
      </a:accent5>
      <a:accent6>
        <a:srgbClr val="91C9E8"/>
      </a:accent6>
      <a:hlink>
        <a:srgbClr val="3B70BF"/>
      </a:hlink>
      <a:folHlink>
        <a:srgbClr val="91C9E8"/>
      </a:folHlink>
    </a:clrScheme>
    <a:fontScheme name="Main_Template (White Titles)">
      <a:majorFont>
        <a:latin typeface="Corbel Bold"/>
        <a:ea typeface="ＭＳ Ｐゴシック"/>
        <a:cs typeface="ＭＳ Ｐゴシック"/>
      </a:majorFont>
      <a:minorFont>
        <a:latin typeface="Corbe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Main_Template (White Titles) 1">
        <a:dk1>
          <a:srgbClr val="000066"/>
        </a:dk1>
        <a:lt1>
          <a:srgbClr val="FFFFFF"/>
        </a:lt1>
        <a:dk2>
          <a:srgbClr val="5E6DA4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BAC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_Template (White Titles) 2">
        <a:dk1>
          <a:srgbClr val="003366"/>
        </a:dk1>
        <a:lt1>
          <a:srgbClr val="FFFFFF"/>
        </a:lt1>
        <a:dk2>
          <a:srgbClr val="5E6DA4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6BACF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_Template (White Titles) 3">
        <a:dk1>
          <a:srgbClr val="000000"/>
        </a:dk1>
        <a:lt1>
          <a:srgbClr val="FFFFFF"/>
        </a:lt1>
        <a:dk2>
          <a:srgbClr val="5E6DA4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6BACF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_Template (White Titles) 4">
        <a:dk1>
          <a:srgbClr val="0192CF"/>
        </a:dk1>
        <a:lt1>
          <a:srgbClr val="FFFFFF"/>
        </a:lt1>
        <a:dk2>
          <a:srgbClr val="FFFFFF"/>
        </a:dk2>
        <a:lt2>
          <a:srgbClr val="C3C3C3"/>
        </a:lt2>
        <a:accent1>
          <a:srgbClr val="91C9E8"/>
        </a:accent1>
        <a:accent2>
          <a:srgbClr val="233E99"/>
        </a:accent2>
        <a:accent3>
          <a:srgbClr val="FFFFFF"/>
        </a:accent3>
        <a:accent4>
          <a:srgbClr val="017CB0"/>
        </a:accent4>
        <a:accent5>
          <a:srgbClr val="C7E1F2"/>
        </a:accent5>
        <a:accent6>
          <a:srgbClr val="1F378A"/>
        </a:accent6>
        <a:hlink>
          <a:srgbClr val="656565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56ACE6B43D9D4FBCD946F36DEB77E0" ma:contentTypeVersion="0" ma:contentTypeDescription="Create a new document." ma:contentTypeScope="" ma:versionID="de9de6816ed330d0844127aeae1154e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86e6129750351a0fe899f6acaa2e1c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7B6A43B-46B8-4257-B3F5-77D744A9E4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90D17A8-7026-4162-9049-05A42E17DC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B3B315-A037-460A-8C2C-3DE7A8B31005}">
  <ds:schemaRefs>
    <ds:schemaRef ds:uri="http://purl.org/dc/terms/"/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BRIDGE PowerPoint template 2 16x9.potx</Template>
  <TotalTime>8080</TotalTime>
  <Words>947</Words>
  <Application>Microsoft Office PowerPoint</Application>
  <PresentationFormat>On-screen Show (16:9)</PresentationFormat>
  <Paragraphs>225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BRIDGE PowerPoint template 2 16x9</vt:lpstr>
      <vt:lpstr>1_BRIDGE Corporate Overview_4x3</vt:lpstr>
      <vt:lpstr>1_BRIDGE Corporate Overview_6-24</vt:lpstr>
      <vt:lpstr>2_BRIDGE Corporate Overview_6-24</vt:lpstr>
      <vt:lpstr>Main_Template (White Titles)</vt:lpstr>
      <vt:lpstr>Unitil Grid Modernization</vt:lpstr>
      <vt:lpstr>Meeting Objectives</vt:lpstr>
      <vt:lpstr>GMP Background and Drivers</vt:lpstr>
      <vt:lpstr>Unitil Grid Modernization Programs</vt:lpstr>
      <vt:lpstr>GMP Projects by Program Area</vt:lpstr>
      <vt:lpstr>GMP Projects by Program Area</vt:lpstr>
      <vt:lpstr>AMF and TVR</vt:lpstr>
      <vt:lpstr>Roadmap View</vt:lpstr>
      <vt:lpstr>BCA Summary</vt:lpstr>
      <vt:lpstr>Key Positions Taken in GMP</vt:lpstr>
    </vt:vector>
  </TitlesOfParts>
  <Company>BRIDGE Energy Group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Short Term Investment Plan (STIP)</dc:title>
  <dc:subject>Unitil Grid Modernization</dc:subject>
  <dc:creator>David O'Brien</dc:creator>
  <cp:keywords>grid modernization, transformation</cp:keywords>
  <cp:lastModifiedBy>Susie</cp:lastModifiedBy>
  <cp:revision>193</cp:revision>
  <cp:lastPrinted>2015-07-23T13:18:44Z</cp:lastPrinted>
  <dcterms:created xsi:type="dcterms:W3CDTF">2013-10-07T21:44:09Z</dcterms:created>
  <dcterms:modified xsi:type="dcterms:W3CDTF">2015-09-24T16:15:33Z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0x010100AD56ACE6B43D9D4FBCD946F36DEB77E0</vt:lpwstr>
  </property>
</Properties>
</file>